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711" r:id="rId5"/>
  </p:sldMasterIdLst>
  <p:notesMasterIdLst>
    <p:notesMasterId r:id="rId44"/>
  </p:notesMasterIdLst>
  <p:handoutMasterIdLst>
    <p:handoutMasterId r:id="rId45"/>
  </p:handoutMasterIdLst>
  <p:sldIdLst>
    <p:sldId id="256" r:id="rId6"/>
    <p:sldId id="257" r:id="rId7"/>
    <p:sldId id="308" r:id="rId8"/>
    <p:sldId id="258" r:id="rId9"/>
    <p:sldId id="274" r:id="rId10"/>
    <p:sldId id="275" r:id="rId11"/>
    <p:sldId id="278" r:id="rId12"/>
    <p:sldId id="279" r:id="rId13"/>
    <p:sldId id="313" r:id="rId14"/>
    <p:sldId id="282" r:id="rId15"/>
    <p:sldId id="283" r:id="rId16"/>
    <p:sldId id="284" r:id="rId17"/>
    <p:sldId id="316" r:id="rId18"/>
    <p:sldId id="285" r:id="rId19"/>
    <p:sldId id="286" r:id="rId20"/>
    <p:sldId id="288" r:id="rId21"/>
    <p:sldId id="287" r:id="rId22"/>
    <p:sldId id="289" r:id="rId23"/>
    <p:sldId id="291" r:id="rId24"/>
    <p:sldId id="293" r:id="rId25"/>
    <p:sldId id="273" r:id="rId26"/>
    <p:sldId id="294" r:id="rId27"/>
    <p:sldId id="295" r:id="rId28"/>
    <p:sldId id="296" r:id="rId29"/>
    <p:sldId id="297" r:id="rId30"/>
    <p:sldId id="298" r:id="rId31"/>
    <p:sldId id="301" r:id="rId32"/>
    <p:sldId id="303" r:id="rId33"/>
    <p:sldId id="302" r:id="rId34"/>
    <p:sldId id="300" r:id="rId35"/>
    <p:sldId id="306" r:id="rId36"/>
    <p:sldId id="314" r:id="rId37"/>
    <p:sldId id="307" r:id="rId38"/>
    <p:sldId id="311" r:id="rId39"/>
    <p:sldId id="305" r:id="rId40"/>
    <p:sldId id="315" r:id="rId41"/>
    <p:sldId id="309" r:id="rId42"/>
    <p:sldId id="268" r:id="rId4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p:defaultTextStyle>
  <p:extLst>
    <p:ext uri="{EFAFB233-063F-42B5-8137-9DF3F51BA10A}">
      <p15:sldGuideLst xmlns:p15="http://schemas.microsoft.com/office/powerpoint/2012/main">
        <p15:guide id="1" orient="horz" pos="68">
          <p15:clr>
            <a:srgbClr val="A4A3A4"/>
          </p15:clr>
        </p15:guide>
        <p15:guide id="2" orient="horz" pos="866">
          <p15:clr>
            <a:srgbClr val="A4A3A4"/>
          </p15:clr>
        </p15:guide>
        <p15:guide id="3" orient="horz" pos="249">
          <p15:clr>
            <a:srgbClr val="A4A3A4"/>
          </p15:clr>
        </p15:guide>
        <p15:guide id="4" orient="horz" pos="612">
          <p15:clr>
            <a:srgbClr val="A4A3A4"/>
          </p15:clr>
        </p15:guide>
        <p15:guide id="5" orient="horz" pos="3923">
          <p15:clr>
            <a:srgbClr val="A4A3A4"/>
          </p15:clr>
        </p15:guide>
        <p15:guide id="6" orient="horz" pos="4082">
          <p15:clr>
            <a:srgbClr val="A4A3A4"/>
          </p15:clr>
        </p15:guide>
        <p15:guide id="7" orient="horz" pos="2341">
          <p15:clr>
            <a:srgbClr val="A4A3A4"/>
          </p15:clr>
        </p15:guide>
        <p15:guide id="8" orient="horz" pos="2499">
          <p15:clr>
            <a:srgbClr val="A4A3A4"/>
          </p15:clr>
        </p15:guide>
        <p15:guide id="9" pos="275">
          <p15:clr>
            <a:srgbClr val="A4A3A4"/>
          </p15:clr>
        </p15:guide>
        <p15:guide id="10" pos="5419">
          <p15:clr>
            <a:srgbClr val="A4A3A4"/>
          </p15:clr>
        </p15:guide>
        <p15:guide id="11" pos="1442">
          <p15:clr>
            <a:srgbClr val="A4A3A4"/>
          </p15:clr>
        </p15:guide>
        <p15:guide id="12" pos="1601">
          <p15:clr>
            <a:srgbClr val="A4A3A4"/>
          </p15:clr>
        </p15:guide>
        <p15:guide id="13" pos="2767">
          <p15:clr>
            <a:srgbClr val="A4A3A4"/>
          </p15:clr>
        </p15:guide>
        <p15:guide id="14" pos="2925">
          <p15:clr>
            <a:srgbClr val="A4A3A4"/>
          </p15:clr>
        </p15:guide>
        <p15:guide id="15" pos="4093">
          <p15:clr>
            <a:srgbClr val="A4A3A4"/>
          </p15:clr>
        </p15:guide>
        <p15:guide id="16" pos="42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m, Jessica" initials="KJ" lastIdx="2" clrIdx="0">
    <p:extLst>
      <p:ext uri="{19B8F6BF-5375-455C-9EA6-DF929625EA0E}">
        <p15:presenceInfo xmlns:p15="http://schemas.microsoft.com/office/powerpoint/2012/main" userId="S-1-5-21-1532520538-1183345334-965413785-186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E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27" autoAdjust="0"/>
    <p:restoredTop sz="89778" autoAdjust="0"/>
  </p:normalViewPr>
  <p:slideViewPr>
    <p:cSldViewPr showGuides="1">
      <p:cViewPr varScale="1">
        <p:scale>
          <a:sx n="93" d="100"/>
          <a:sy n="93" d="100"/>
        </p:scale>
        <p:origin x="1026" y="102"/>
      </p:cViewPr>
      <p:guideLst>
        <p:guide orient="horz" pos="68"/>
        <p:guide orient="horz" pos="866"/>
        <p:guide orient="horz" pos="249"/>
        <p:guide orient="horz" pos="612"/>
        <p:guide orient="horz" pos="3923"/>
        <p:guide orient="horz" pos="4082"/>
        <p:guide orient="horz" pos="2341"/>
        <p:guide orient="horz" pos="2499"/>
        <p:guide pos="275"/>
        <p:guide pos="5419"/>
        <p:guide pos="1442"/>
        <p:guide pos="1601"/>
        <p:guide pos="2767"/>
        <p:guide pos="2925"/>
        <p:guide pos="4093"/>
        <p:guide pos="425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Lst>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9" d="100"/>
          <a:sy n="99" d="100"/>
        </p:scale>
        <p:origin x="-354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defRPr>
            </a:lvl1pPr>
          </a:lstStyle>
          <a:p>
            <a:pPr>
              <a:defRPr/>
            </a:pPr>
            <a:fld id="{52B7AF9A-060D-4687-8814-7EAFA1E81811}" type="datetimeFigureOut">
              <a:rPr lang="de-DE"/>
              <a:pPr>
                <a:defRPr/>
              </a:pPr>
              <a:t>29.01.2025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defRPr>
            </a:lvl1pPr>
          </a:lstStyle>
          <a:p>
            <a:pPr>
              <a:defRPr/>
            </a:pPr>
            <a:fld id="{32F91DA5-359F-4515-8B9E-77CF531240D0}" type="slidenum">
              <a:rPr lang="de-DE"/>
              <a:pPr>
                <a:defRPr/>
              </a:pPr>
              <a:t>‹Nr.›</a:t>
            </a:fld>
            <a:endParaRPr lang="de-DE"/>
          </a:p>
        </p:txBody>
      </p:sp>
    </p:spTree>
    <p:extLst>
      <p:ext uri="{BB962C8B-B14F-4D97-AF65-F5344CB8AC3E}">
        <p14:creationId xmlns:p14="http://schemas.microsoft.com/office/powerpoint/2010/main" val="99221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de-DE"/>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de-DE"/>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de-DE"/>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BC89F092-3FCA-4F23-A710-3B71E9335A32}" type="slidenum">
              <a:rPr lang="de-DE"/>
              <a:pPr>
                <a:defRPr/>
              </a:pPr>
              <a:t>‹Nr.›</a:t>
            </a:fld>
            <a:endParaRPr lang="de-DE"/>
          </a:p>
        </p:txBody>
      </p:sp>
    </p:spTree>
    <p:extLst>
      <p:ext uri="{BB962C8B-B14F-4D97-AF65-F5344CB8AC3E}">
        <p14:creationId xmlns:p14="http://schemas.microsoft.com/office/powerpoint/2010/main" val="3854198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Frage: Wiederkehrende Problemfälle einbauen?</a:t>
            </a:r>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a:t>
            </a:fld>
            <a:endParaRPr lang="de-DE"/>
          </a:p>
        </p:txBody>
      </p:sp>
    </p:spTree>
    <p:extLst>
      <p:ext uri="{BB962C8B-B14F-4D97-AF65-F5344CB8AC3E}">
        <p14:creationId xmlns:p14="http://schemas.microsoft.com/office/powerpoint/2010/main" val="246401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11</a:t>
            </a:fld>
            <a:endParaRPr lang="de-DE"/>
          </a:p>
        </p:txBody>
      </p:sp>
    </p:spTree>
    <p:extLst>
      <p:ext uri="{BB962C8B-B14F-4D97-AF65-F5344CB8AC3E}">
        <p14:creationId xmlns:p14="http://schemas.microsoft.com/office/powerpoint/2010/main" val="178033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12</a:t>
            </a:fld>
            <a:endParaRPr lang="de-DE"/>
          </a:p>
        </p:txBody>
      </p:sp>
    </p:spTree>
    <p:extLst>
      <p:ext uri="{BB962C8B-B14F-4D97-AF65-F5344CB8AC3E}">
        <p14:creationId xmlns:p14="http://schemas.microsoft.com/office/powerpoint/2010/main" val="93727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13</a:t>
            </a:fld>
            <a:endParaRPr lang="de-DE"/>
          </a:p>
        </p:txBody>
      </p:sp>
    </p:spTree>
    <p:extLst>
      <p:ext uri="{BB962C8B-B14F-4D97-AF65-F5344CB8AC3E}">
        <p14:creationId xmlns:p14="http://schemas.microsoft.com/office/powerpoint/2010/main" val="127511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14</a:t>
            </a:fld>
            <a:endParaRPr lang="de-DE"/>
          </a:p>
        </p:txBody>
      </p:sp>
    </p:spTree>
    <p:extLst>
      <p:ext uri="{BB962C8B-B14F-4D97-AF65-F5344CB8AC3E}">
        <p14:creationId xmlns:p14="http://schemas.microsoft.com/office/powerpoint/2010/main" val="192805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15</a:t>
            </a:fld>
            <a:endParaRPr lang="de-DE"/>
          </a:p>
        </p:txBody>
      </p:sp>
    </p:spTree>
    <p:extLst>
      <p:ext uri="{BB962C8B-B14F-4D97-AF65-F5344CB8AC3E}">
        <p14:creationId xmlns:p14="http://schemas.microsoft.com/office/powerpoint/2010/main" val="57016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16</a:t>
            </a:fld>
            <a:endParaRPr lang="de-DE"/>
          </a:p>
        </p:txBody>
      </p:sp>
    </p:spTree>
    <p:extLst>
      <p:ext uri="{BB962C8B-B14F-4D97-AF65-F5344CB8AC3E}">
        <p14:creationId xmlns:p14="http://schemas.microsoft.com/office/powerpoint/2010/main" val="178560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17</a:t>
            </a:fld>
            <a:endParaRPr lang="de-DE"/>
          </a:p>
        </p:txBody>
      </p:sp>
    </p:spTree>
    <p:extLst>
      <p:ext uri="{BB962C8B-B14F-4D97-AF65-F5344CB8AC3E}">
        <p14:creationId xmlns:p14="http://schemas.microsoft.com/office/powerpoint/2010/main" val="124538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18</a:t>
            </a:fld>
            <a:endParaRPr lang="de-DE"/>
          </a:p>
        </p:txBody>
      </p:sp>
    </p:spTree>
    <p:extLst>
      <p:ext uri="{BB962C8B-B14F-4D97-AF65-F5344CB8AC3E}">
        <p14:creationId xmlns:p14="http://schemas.microsoft.com/office/powerpoint/2010/main" val="282674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19</a:t>
            </a:fld>
            <a:endParaRPr lang="de-DE"/>
          </a:p>
        </p:txBody>
      </p:sp>
    </p:spTree>
    <p:extLst>
      <p:ext uri="{BB962C8B-B14F-4D97-AF65-F5344CB8AC3E}">
        <p14:creationId xmlns:p14="http://schemas.microsoft.com/office/powerpoint/2010/main" val="124138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20</a:t>
            </a:fld>
            <a:endParaRPr lang="de-DE"/>
          </a:p>
        </p:txBody>
      </p:sp>
    </p:spTree>
    <p:extLst>
      <p:ext uri="{BB962C8B-B14F-4D97-AF65-F5344CB8AC3E}">
        <p14:creationId xmlns:p14="http://schemas.microsoft.com/office/powerpoint/2010/main" val="31277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Frage: Wiederkehrende Problemfälle einbauen?</a:t>
            </a:r>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a:t>
            </a:fld>
            <a:endParaRPr lang="de-DE"/>
          </a:p>
        </p:txBody>
      </p:sp>
    </p:spTree>
    <p:extLst>
      <p:ext uri="{BB962C8B-B14F-4D97-AF65-F5344CB8AC3E}">
        <p14:creationId xmlns:p14="http://schemas.microsoft.com/office/powerpoint/2010/main" val="2686257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21</a:t>
            </a:fld>
            <a:endParaRPr lang="de-DE"/>
          </a:p>
        </p:txBody>
      </p:sp>
    </p:spTree>
    <p:extLst>
      <p:ext uri="{BB962C8B-B14F-4D97-AF65-F5344CB8AC3E}">
        <p14:creationId xmlns:p14="http://schemas.microsoft.com/office/powerpoint/2010/main" val="1461059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22</a:t>
            </a:fld>
            <a:endParaRPr lang="de-DE"/>
          </a:p>
        </p:txBody>
      </p:sp>
    </p:spTree>
    <p:extLst>
      <p:ext uri="{BB962C8B-B14F-4D97-AF65-F5344CB8AC3E}">
        <p14:creationId xmlns:p14="http://schemas.microsoft.com/office/powerpoint/2010/main" val="119964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23</a:t>
            </a:fld>
            <a:endParaRPr lang="de-DE"/>
          </a:p>
        </p:txBody>
      </p:sp>
    </p:spTree>
    <p:extLst>
      <p:ext uri="{BB962C8B-B14F-4D97-AF65-F5344CB8AC3E}">
        <p14:creationId xmlns:p14="http://schemas.microsoft.com/office/powerpoint/2010/main" val="3344867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24</a:t>
            </a:fld>
            <a:endParaRPr lang="de-DE"/>
          </a:p>
        </p:txBody>
      </p:sp>
    </p:spTree>
    <p:extLst>
      <p:ext uri="{BB962C8B-B14F-4D97-AF65-F5344CB8AC3E}">
        <p14:creationId xmlns:p14="http://schemas.microsoft.com/office/powerpoint/2010/main" val="397125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25</a:t>
            </a:fld>
            <a:endParaRPr lang="de-DE"/>
          </a:p>
        </p:txBody>
      </p:sp>
    </p:spTree>
    <p:extLst>
      <p:ext uri="{BB962C8B-B14F-4D97-AF65-F5344CB8AC3E}">
        <p14:creationId xmlns:p14="http://schemas.microsoft.com/office/powerpoint/2010/main" val="87863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26</a:t>
            </a:fld>
            <a:endParaRPr lang="de-DE"/>
          </a:p>
        </p:txBody>
      </p:sp>
    </p:spTree>
    <p:extLst>
      <p:ext uri="{BB962C8B-B14F-4D97-AF65-F5344CB8AC3E}">
        <p14:creationId xmlns:p14="http://schemas.microsoft.com/office/powerpoint/2010/main" val="3745727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27</a:t>
            </a:fld>
            <a:endParaRPr lang="de-DE"/>
          </a:p>
        </p:txBody>
      </p:sp>
    </p:spTree>
    <p:extLst>
      <p:ext uri="{BB962C8B-B14F-4D97-AF65-F5344CB8AC3E}">
        <p14:creationId xmlns:p14="http://schemas.microsoft.com/office/powerpoint/2010/main" val="1514498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28</a:t>
            </a:fld>
            <a:endParaRPr lang="de-DE"/>
          </a:p>
        </p:txBody>
      </p:sp>
    </p:spTree>
    <p:extLst>
      <p:ext uri="{BB962C8B-B14F-4D97-AF65-F5344CB8AC3E}">
        <p14:creationId xmlns:p14="http://schemas.microsoft.com/office/powerpoint/2010/main" val="3504992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29</a:t>
            </a:fld>
            <a:endParaRPr lang="de-DE"/>
          </a:p>
        </p:txBody>
      </p:sp>
    </p:spTree>
    <p:extLst>
      <p:ext uri="{BB962C8B-B14F-4D97-AF65-F5344CB8AC3E}">
        <p14:creationId xmlns:p14="http://schemas.microsoft.com/office/powerpoint/2010/main" val="2854877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30</a:t>
            </a:fld>
            <a:endParaRPr lang="de-DE"/>
          </a:p>
        </p:txBody>
      </p:sp>
    </p:spTree>
    <p:extLst>
      <p:ext uri="{BB962C8B-B14F-4D97-AF65-F5344CB8AC3E}">
        <p14:creationId xmlns:p14="http://schemas.microsoft.com/office/powerpoint/2010/main" val="18874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4</a:t>
            </a:fld>
            <a:endParaRPr lang="de-DE"/>
          </a:p>
        </p:txBody>
      </p:sp>
    </p:spTree>
    <p:extLst>
      <p:ext uri="{BB962C8B-B14F-4D97-AF65-F5344CB8AC3E}">
        <p14:creationId xmlns:p14="http://schemas.microsoft.com/office/powerpoint/2010/main" val="941635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31</a:t>
            </a:fld>
            <a:endParaRPr lang="de-DE"/>
          </a:p>
        </p:txBody>
      </p:sp>
    </p:spTree>
    <p:extLst>
      <p:ext uri="{BB962C8B-B14F-4D97-AF65-F5344CB8AC3E}">
        <p14:creationId xmlns:p14="http://schemas.microsoft.com/office/powerpoint/2010/main" val="370009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32</a:t>
            </a:fld>
            <a:endParaRPr lang="de-DE"/>
          </a:p>
        </p:txBody>
      </p:sp>
    </p:spTree>
    <p:extLst>
      <p:ext uri="{BB962C8B-B14F-4D97-AF65-F5344CB8AC3E}">
        <p14:creationId xmlns:p14="http://schemas.microsoft.com/office/powerpoint/2010/main" val="3869316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33</a:t>
            </a:fld>
            <a:endParaRPr lang="de-DE"/>
          </a:p>
        </p:txBody>
      </p:sp>
    </p:spTree>
    <p:extLst>
      <p:ext uri="{BB962C8B-B14F-4D97-AF65-F5344CB8AC3E}">
        <p14:creationId xmlns:p14="http://schemas.microsoft.com/office/powerpoint/2010/main" val="4035859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34</a:t>
            </a:fld>
            <a:endParaRPr lang="de-DE"/>
          </a:p>
        </p:txBody>
      </p:sp>
    </p:spTree>
    <p:extLst>
      <p:ext uri="{BB962C8B-B14F-4D97-AF65-F5344CB8AC3E}">
        <p14:creationId xmlns:p14="http://schemas.microsoft.com/office/powerpoint/2010/main" val="3418609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35</a:t>
            </a:fld>
            <a:endParaRPr lang="de-DE"/>
          </a:p>
        </p:txBody>
      </p:sp>
    </p:spTree>
    <p:extLst>
      <p:ext uri="{BB962C8B-B14F-4D97-AF65-F5344CB8AC3E}">
        <p14:creationId xmlns:p14="http://schemas.microsoft.com/office/powerpoint/2010/main" val="4263774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36</a:t>
            </a:fld>
            <a:endParaRPr lang="de-DE"/>
          </a:p>
        </p:txBody>
      </p:sp>
    </p:spTree>
    <p:extLst>
      <p:ext uri="{BB962C8B-B14F-4D97-AF65-F5344CB8AC3E}">
        <p14:creationId xmlns:p14="http://schemas.microsoft.com/office/powerpoint/2010/main" val="2404074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37</a:t>
            </a:fld>
            <a:endParaRPr lang="de-DE"/>
          </a:p>
        </p:txBody>
      </p:sp>
    </p:spTree>
    <p:extLst>
      <p:ext uri="{BB962C8B-B14F-4D97-AF65-F5344CB8AC3E}">
        <p14:creationId xmlns:p14="http://schemas.microsoft.com/office/powerpoint/2010/main" val="415313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5</a:t>
            </a:fld>
            <a:endParaRPr lang="de-DE"/>
          </a:p>
        </p:txBody>
      </p:sp>
    </p:spTree>
    <p:extLst>
      <p:ext uri="{BB962C8B-B14F-4D97-AF65-F5344CB8AC3E}">
        <p14:creationId xmlns:p14="http://schemas.microsoft.com/office/powerpoint/2010/main" val="184267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6</a:t>
            </a:fld>
            <a:endParaRPr lang="de-DE"/>
          </a:p>
        </p:txBody>
      </p:sp>
    </p:spTree>
    <p:extLst>
      <p:ext uri="{BB962C8B-B14F-4D97-AF65-F5344CB8AC3E}">
        <p14:creationId xmlns:p14="http://schemas.microsoft.com/office/powerpoint/2010/main" val="47058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7</a:t>
            </a:fld>
            <a:endParaRPr lang="de-DE"/>
          </a:p>
        </p:txBody>
      </p:sp>
    </p:spTree>
    <p:extLst>
      <p:ext uri="{BB962C8B-B14F-4D97-AF65-F5344CB8AC3E}">
        <p14:creationId xmlns:p14="http://schemas.microsoft.com/office/powerpoint/2010/main" val="48216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8</a:t>
            </a:fld>
            <a:endParaRPr lang="de-DE"/>
          </a:p>
        </p:txBody>
      </p:sp>
    </p:spTree>
    <p:extLst>
      <p:ext uri="{BB962C8B-B14F-4D97-AF65-F5344CB8AC3E}">
        <p14:creationId xmlns:p14="http://schemas.microsoft.com/office/powerpoint/2010/main" val="341617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9</a:t>
            </a:fld>
            <a:endParaRPr lang="de-DE"/>
          </a:p>
        </p:txBody>
      </p:sp>
    </p:spTree>
    <p:extLst>
      <p:ext uri="{BB962C8B-B14F-4D97-AF65-F5344CB8AC3E}">
        <p14:creationId xmlns:p14="http://schemas.microsoft.com/office/powerpoint/2010/main" val="113460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10</a:t>
            </a:fld>
            <a:endParaRPr lang="de-DE"/>
          </a:p>
        </p:txBody>
      </p:sp>
    </p:spTree>
    <p:extLst>
      <p:ext uri="{BB962C8B-B14F-4D97-AF65-F5344CB8AC3E}">
        <p14:creationId xmlns:p14="http://schemas.microsoft.com/office/powerpoint/2010/main" val="107645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29" name="Picture 5" descr="T:\a1\druckerei\MedienArchiv\Medien ab 2011\0_ÖA intern\CD Vorlagen\PowerPoint\grafiken\2_linien_tite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865" y="-763874"/>
            <a:ext cx="9904413" cy="64611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7" descr="T:\a1\druckerei\MedienArchiv\Medien ab 2011\0_ÖA intern\CD Vorlagen\Wappen BentonSans\10_Prozent\JPG\NRW_Wappen_Fahne_10_RGB.jpg"/>
          <p:cNvPicPr>
            <a:picLocks noChangeAspect="1" noChangeArrowheads="1"/>
          </p:cNvPicPr>
          <p:nvPr userDrawn="1"/>
        </p:nvPicPr>
        <p:blipFill>
          <a:blip r:embed="rId3">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p:cNvSpPr>
          <p:nvPr userDrawn="1"/>
        </p:nvSpPr>
        <p:spPr bwMode="auto">
          <a:xfrm>
            <a:off x="0" y="0"/>
            <a:ext cx="9144000" cy="107950"/>
          </a:xfrm>
          <a:prstGeom prst="rect">
            <a:avLst/>
          </a:prstGeom>
          <a:solidFill>
            <a:schemeClr val="accent3"/>
          </a:solidFill>
          <a:ln>
            <a:noFill/>
          </a:ln>
        </p:spPr>
        <p:txBody>
          <a:bodyPr lIns="0" tIns="0" rIns="0" bIns="0"/>
          <a:lstStyle/>
          <a:p>
            <a:pPr algn="ctr"/>
            <a:endParaRPr lang="de-DE" sz="4200">
              <a:solidFill>
                <a:schemeClr val="accent3"/>
              </a:solidFill>
              <a:latin typeface="Gill Sans" charset="0"/>
              <a:sym typeface="Gill Sans" charset="0"/>
            </a:endParaRPr>
          </a:p>
        </p:txBody>
      </p:sp>
    </p:spTree>
    <p:extLst>
      <p:ext uri="{BB962C8B-B14F-4D97-AF65-F5344CB8AC3E}">
        <p14:creationId xmlns:p14="http://schemas.microsoft.com/office/powerpoint/2010/main" val="220632446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6" name="Bildplatzhalter 15"/>
          <p:cNvSpPr>
            <a:spLocks noGrp="1"/>
          </p:cNvSpPr>
          <p:nvPr>
            <p:ph type="pic" sz="quarter" idx="11"/>
          </p:nvPr>
        </p:nvSpPr>
        <p:spPr>
          <a:xfrm>
            <a:off x="4643438" y="1374775"/>
            <a:ext cx="3959225" cy="4852988"/>
          </a:xfrm>
          <a:prstGeom prst="rect">
            <a:avLst/>
          </a:prstGeom>
        </p:spPr>
        <p:txBody>
          <a:bodyPr/>
          <a:lstStyle>
            <a:lvl1pPr>
              <a:defRPr sz="2200"/>
            </a:lvl1pPr>
          </a:lstStyle>
          <a:p>
            <a:pPr lvl="0"/>
            <a:endParaRPr lang="de-DE" noProof="0" dirty="0" smtClean="0">
              <a:sym typeface="Arial" charset="0"/>
            </a:endParaRPr>
          </a:p>
        </p:txBody>
      </p:sp>
      <p:sp>
        <p:nvSpPr>
          <p:cNvPr id="18" name="Inhaltsplatzhalter 15"/>
          <p:cNvSpPr>
            <a:spLocks noGrp="1"/>
          </p:cNvSpPr>
          <p:nvPr>
            <p:ph sz="quarter" idx="12"/>
          </p:nvPr>
        </p:nvSpPr>
        <p:spPr>
          <a:xfrm>
            <a:off x="436563" y="1374775"/>
            <a:ext cx="3956050" cy="4852988"/>
          </a:xfrm>
          <a:prstGeom prst="rect">
            <a:avLst/>
          </a:prstGeom>
        </p:spPr>
        <p:txBody>
          <a:bodyPr lIns="0" tIns="0" rIns="0" bIns="0"/>
          <a:lstStyle>
            <a:lvl1pPr marL="0" indent="0" algn="l">
              <a:lnSpc>
                <a:spcPts val="2200"/>
              </a:lnSpc>
              <a:buFontTx/>
              <a:buNone/>
              <a:defRPr sz="22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62C29974-2DDD-4320-B886-15B27AFD7D54}" type="slidenum">
              <a:rPr lang="de-DE"/>
              <a:pPr>
                <a:defRPr/>
              </a:pPr>
              <a:t>‹Nr.›</a:t>
            </a:fld>
            <a:endParaRPr lang="de-DE" dirty="0"/>
          </a:p>
        </p:txBody>
      </p:sp>
    </p:spTree>
    <p:extLst>
      <p:ext uri="{BB962C8B-B14F-4D97-AF65-F5344CB8AC3E}">
        <p14:creationId xmlns:p14="http://schemas.microsoft.com/office/powerpoint/2010/main" val="47364926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4" name="Diagrammplatzhalter 13"/>
          <p:cNvSpPr>
            <a:spLocks noGrp="1"/>
          </p:cNvSpPr>
          <p:nvPr>
            <p:ph type="chart" sz="quarter" idx="11"/>
          </p:nvPr>
        </p:nvSpPr>
        <p:spPr>
          <a:xfrm>
            <a:off x="433264" y="1471613"/>
            <a:ext cx="6064374" cy="4756150"/>
          </a:xfrm>
          <a:prstGeom prst="rect">
            <a:avLst/>
          </a:prstGeom>
        </p:spPr>
        <p:txBody>
          <a:bodyPr lIns="0" tIns="0" rIns="0" bIns="0"/>
          <a:lstStyle>
            <a:lvl1pPr>
              <a:defRPr sz="2200"/>
            </a:lvl1pPr>
          </a:lstStyle>
          <a:p>
            <a:pPr lvl="0"/>
            <a:endParaRPr lang="de-DE" noProof="0" smtClean="0">
              <a:sym typeface="Arial" charset="0"/>
            </a:endParaRPr>
          </a:p>
        </p:txBody>
      </p:sp>
      <p:sp>
        <p:nvSpPr>
          <p:cNvPr id="16" name="Inhaltsplatzhalter 15"/>
          <p:cNvSpPr>
            <a:spLocks noGrp="1"/>
          </p:cNvSpPr>
          <p:nvPr>
            <p:ph sz="quarter" idx="12"/>
          </p:nvPr>
        </p:nvSpPr>
        <p:spPr>
          <a:xfrm>
            <a:off x="6759576" y="1471613"/>
            <a:ext cx="1843088" cy="4756150"/>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ABDE1EC1-FF47-411A-A31E-EB969CD46943}" type="slidenum">
              <a:rPr lang="de-DE"/>
              <a:pPr>
                <a:defRPr/>
              </a:pPr>
              <a:t>‹Nr.›</a:t>
            </a:fld>
            <a:endParaRPr lang="de-DE" dirty="0"/>
          </a:p>
        </p:txBody>
      </p:sp>
    </p:spTree>
    <p:extLst>
      <p:ext uri="{BB962C8B-B14F-4D97-AF65-F5344CB8AC3E}">
        <p14:creationId xmlns:p14="http://schemas.microsoft.com/office/powerpoint/2010/main" val="12094291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Bildplatzhalter 4"/>
          <p:cNvSpPr>
            <a:spLocks noGrp="1"/>
          </p:cNvSpPr>
          <p:nvPr>
            <p:ph type="pic" sz="quarter" idx="11"/>
          </p:nvPr>
        </p:nvSpPr>
        <p:spPr>
          <a:xfrm>
            <a:off x="436563" y="1374775"/>
            <a:ext cx="1844675" cy="2341563"/>
          </a:xfrm>
          <a:prstGeom prst="rect">
            <a:avLst/>
          </a:prstGeom>
        </p:spPr>
        <p:txBody>
          <a:bodyPr/>
          <a:lstStyle>
            <a:lvl1pPr>
              <a:defRPr sz="1700"/>
            </a:lvl1pPr>
          </a:lstStyle>
          <a:p>
            <a:pPr lvl="0"/>
            <a:endParaRPr lang="de-DE" noProof="0" smtClean="0">
              <a:sym typeface="Arial" charset="0"/>
            </a:endParaRPr>
          </a:p>
        </p:txBody>
      </p:sp>
      <p:sp>
        <p:nvSpPr>
          <p:cNvPr id="6" name="Bildplatzhalter 4"/>
          <p:cNvSpPr>
            <a:spLocks noGrp="1"/>
          </p:cNvSpPr>
          <p:nvPr>
            <p:ph type="pic" sz="quarter" idx="12"/>
          </p:nvPr>
        </p:nvSpPr>
        <p:spPr>
          <a:xfrm>
            <a:off x="2537673" y="1374775"/>
            <a:ext cx="1844675" cy="2341563"/>
          </a:xfrm>
          <a:prstGeom prst="rect">
            <a:avLst/>
          </a:prstGeom>
        </p:spPr>
        <p:txBody>
          <a:bodyPr/>
          <a:lstStyle>
            <a:lvl1pPr>
              <a:defRPr sz="1700"/>
            </a:lvl1pPr>
          </a:lstStyle>
          <a:p>
            <a:pPr lvl="0"/>
            <a:endParaRPr lang="de-DE" noProof="0" smtClean="0">
              <a:sym typeface="Arial" charset="0"/>
            </a:endParaRPr>
          </a:p>
        </p:txBody>
      </p:sp>
      <p:sp>
        <p:nvSpPr>
          <p:cNvPr id="7" name="Bildplatzhalter 4"/>
          <p:cNvSpPr>
            <a:spLocks noGrp="1"/>
          </p:cNvSpPr>
          <p:nvPr>
            <p:ph type="pic" sz="quarter" idx="13"/>
          </p:nvPr>
        </p:nvSpPr>
        <p:spPr>
          <a:xfrm>
            <a:off x="4643438" y="1374775"/>
            <a:ext cx="1844675" cy="2341563"/>
          </a:xfrm>
          <a:prstGeom prst="rect">
            <a:avLst/>
          </a:prstGeom>
        </p:spPr>
        <p:txBody>
          <a:bodyPr/>
          <a:lstStyle>
            <a:lvl1pPr>
              <a:defRPr sz="1700"/>
            </a:lvl1pPr>
          </a:lstStyle>
          <a:p>
            <a:pPr lvl="0"/>
            <a:endParaRPr lang="de-DE" noProof="0" smtClean="0">
              <a:sym typeface="Arial" charset="0"/>
            </a:endParaRPr>
          </a:p>
        </p:txBody>
      </p:sp>
      <p:sp>
        <p:nvSpPr>
          <p:cNvPr id="9" name="Inhaltsplatzhalter 15"/>
          <p:cNvSpPr>
            <a:spLocks noGrp="1"/>
          </p:cNvSpPr>
          <p:nvPr>
            <p:ph sz="quarter" idx="15"/>
          </p:nvPr>
        </p:nvSpPr>
        <p:spPr>
          <a:xfrm>
            <a:off x="436563" y="3967162"/>
            <a:ext cx="1852612" cy="2260599"/>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0" name="Inhaltsplatzhalter 15"/>
          <p:cNvSpPr>
            <a:spLocks noGrp="1"/>
          </p:cNvSpPr>
          <p:nvPr>
            <p:ph sz="quarter" idx="16"/>
          </p:nvPr>
        </p:nvSpPr>
        <p:spPr>
          <a:xfrm>
            <a:off x="2540001"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1" name="Inhaltsplatzhalter 15"/>
          <p:cNvSpPr>
            <a:spLocks noGrp="1"/>
          </p:cNvSpPr>
          <p:nvPr>
            <p:ph sz="quarter" idx="17"/>
          </p:nvPr>
        </p:nvSpPr>
        <p:spPr>
          <a:xfrm>
            <a:off x="4643438"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2" name="Inhaltsplatzhalter 15"/>
          <p:cNvSpPr>
            <a:spLocks noGrp="1"/>
          </p:cNvSpPr>
          <p:nvPr>
            <p:ph sz="quarter" idx="18"/>
          </p:nvPr>
        </p:nvSpPr>
        <p:spPr>
          <a:xfrm>
            <a:off x="6743885"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4" name="Bildplatzhalter 4"/>
          <p:cNvSpPr>
            <a:spLocks noGrp="1"/>
          </p:cNvSpPr>
          <p:nvPr>
            <p:ph type="pic" sz="quarter" idx="20"/>
          </p:nvPr>
        </p:nvSpPr>
        <p:spPr>
          <a:xfrm>
            <a:off x="6757988" y="1382354"/>
            <a:ext cx="1844675" cy="2341563"/>
          </a:xfrm>
          <a:prstGeom prst="rect">
            <a:avLst/>
          </a:prstGeom>
        </p:spPr>
        <p:txBody>
          <a:bodyPr/>
          <a:lstStyle>
            <a:lvl1pPr>
              <a:defRPr sz="1700"/>
            </a:lvl1pPr>
          </a:lstStyle>
          <a:p>
            <a:pPr lvl="0"/>
            <a:endParaRPr lang="de-DE" noProof="0" smtClean="0">
              <a:sym typeface="Arial" charset="0"/>
            </a:endParaRPr>
          </a:p>
        </p:txBody>
      </p:sp>
      <p:sp>
        <p:nvSpPr>
          <p:cNvPr id="13" name="Rectangle 41"/>
          <p:cNvSpPr>
            <a:spLocks noGrp="1" noChangeArrowheads="1"/>
          </p:cNvSpPr>
          <p:nvPr>
            <p:ph type="ftr" sz="quarter" idx="21"/>
          </p:nvPr>
        </p:nvSpPr>
        <p:spPr>
          <a:ln/>
        </p:spPr>
        <p:txBody>
          <a:bodyPr/>
          <a:lstStyle>
            <a:lvl1pPr>
              <a:defRPr/>
            </a:lvl1pPr>
          </a:lstStyle>
          <a:p>
            <a:pPr>
              <a:defRPr/>
            </a:pPr>
            <a:fld id="{2A8A1317-9CC8-4CD4-9EA3-2ABC2B3FE2D3}" type="slidenum">
              <a:rPr lang="de-DE"/>
              <a:pPr>
                <a:defRPr/>
              </a:pPr>
              <a:t>‹Nr.›</a:t>
            </a:fld>
            <a:endParaRPr lang="de-DE" dirty="0"/>
          </a:p>
        </p:txBody>
      </p:sp>
    </p:spTree>
    <p:extLst>
      <p:ext uri="{BB962C8B-B14F-4D97-AF65-F5344CB8AC3E}">
        <p14:creationId xmlns:p14="http://schemas.microsoft.com/office/powerpoint/2010/main" val="101192172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Tabellenplatzhalter 4"/>
          <p:cNvSpPr>
            <a:spLocks noGrp="1"/>
          </p:cNvSpPr>
          <p:nvPr>
            <p:ph type="tbl" sz="quarter" idx="11"/>
          </p:nvPr>
        </p:nvSpPr>
        <p:spPr>
          <a:xfrm>
            <a:off x="436562" y="1374775"/>
            <a:ext cx="6061075" cy="4852988"/>
          </a:xfrm>
          <a:prstGeom prst="rect">
            <a:avLst/>
          </a:prstGeom>
        </p:spPr>
        <p:txBody>
          <a:bodyPr/>
          <a:lstStyle>
            <a:lvl1pPr>
              <a:defRPr sz="2200"/>
            </a:lvl1pPr>
          </a:lstStyle>
          <a:p>
            <a:pPr lvl="0"/>
            <a:endParaRPr lang="de-DE" noProof="0" smtClean="0">
              <a:sym typeface="Arial" charset="0"/>
            </a:endParaRPr>
          </a:p>
        </p:txBody>
      </p:sp>
      <p:sp>
        <p:nvSpPr>
          <p:cNvPr id="8" name="Inhaltsplatzhalter 15"/>
          <p:cNvSpPr>
            <a:spLocks noGrp="1"/>
          </p:cNvSpPr>
          <p:nvPr>
            <p:ph sz="quarter" idx="15"/>
          </p:nvPr>
        </p:nvSpPr>
        <p:spPr>
          <a:xfrm>
            <a:off x="6750051" y="1374775"/>
            <a:ext cx="1852612" cy="4852988"/>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6" name="Rectangle 41"/>
          <p:cNvSpPr>
            <a:spLocks noGrp="1" noChangeArrowheads="1"/>
          </p:cNvSpPr>
          <p:nvPr>
            <p:ph type="ftr" sz="quarter" idx="16"/>
          </p:nvPr>
        </p:nvSpPr>
        <p:spPr>
          <a:ln/>
        </p:spPr>
        <p:txBody>
          <a:bodyPr/>
          <a:lstStyle>
            <a:lvl1pPr>
              <a:defRPr/>
            </a:lvl1pPr>
          </a:lstStyle>
          <a:p>
            <a:pPr>
              <a:defRPr/>
            </a:pPr>
            <a:fld id="{B8B57F90-F706-44E4-8DCC-8F0309546305}" type="slidenum">
              <a:rPr lang="de-DE"/>
              <a:pPr>
                <a:defRPr/>
              </a:pPr>
              <a:t>‹Nr.›</a:t>
            </a:fld>
            <a:endParaRPr lang="de-DE" dirty="0"/>
          </a:p>
        </p:txBody>
      </p:sp>
    </p:spTree>
    <p:extLst>
      <p:ext uri="{BB962C8B-B14F-4D97-AF65-F5344CB8AC3E}">
        <p14:creationId xmlns:p14="http://schemas.microsoft.com/office/powerpoint/2010/main" val="282089310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1"/>
          <p:cNvSpPr>
            <a:spLocks noGrp="1" noChangeArrowheads="1"/>
          </p:cNvSpPr>
          <p:nvPr>
            <p:ph type="ftr" sz="quarter" idx="10"/>
          </p:nvPr>
        </p:nvSpPr>
        <p:spPr>
          <a:ln/>
        </p:spPr>
        <p:txBody>
          <a:bodyPr/>
          <a:lstStyle>
            <a:lvl1pPr>
              <a:defRPr/>
            </a:lvl1pPr>
          </a:lstStyle>
          <a:p>
            <a:pPr>
              <a:defRPr/>
            </a:pPr>
            <a:fld id="{778AC6C8-EA23-4013-B69F-48A71F721DF4}" type="slidenum">
              <a:rPr lang="de-DE"/>
              <a:pPr>
                <a:defRPr/>
              </a:pPr>
              <a:t>‹Nr.›</a:t>
            </a:fld>
            <a:endParaRPr lang="de-DE" dirty="0"/>
          </a:p>
        </p:txBody>
      </p:sp>
    </p:spTree>
    <p:extLst>
      <p:ext uri="{BB962C8B-B14F-4D97-AF65-F5344CB8AC3E}">
        <p14:creationId xmlns:p14="http://schemas.microsoft.com/office/powerpoint/2010/main" val="320386527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5" name="Textplatzhalter 4"/>
          <p:cNvSpPr>
            <a:spLocks noGrp="1"/>
          </p:cNvSpPr>
          <p:nvPr>
            <p:ph type="body" sz="quarter" idx="14"/>
          </p:nvPr>
        </p:nvSpPr>
        <p:spPr>
          <a:xfrm>
            <a:off x="436563" y="1374775"/>
            <a:ext cx="8166100" cy="4852988"/>
          </a:xfrm>
          <a:prstGeom prst="rect">
            <a:avLst/>
          </a:prstGeom>
        </p:spPr>
        <p:txBody>
          <a:bodyPr lIns="0" tIns="0" rIns="0" bIns="0"/>
          <a:lstStyle>
            <a:lvl1pPr marL="342900" indent="-342900">
              <a:spcBef>
                <a:spcPts val="1200"/>
              </a:spcBef>
              <a:buClr>
                <a:schemeClr val="accent3"/>
              </a:buClr>
              <a:buFont typeface="Wingdings" pitchFamily="2" charset="2"/>
              <a:buChar char="§"/>
              <a:defRPr sz="2200"/>
            </a:lvl1pPr>
            <a:lvl2pPr marL="742950" indent="-285750">
              <a:spcBef>
                <a:spcPts val="1200"/>
              </a:spcBef>
              <a:buClr>
                <a:schemeClr val="accent3"/>
              </a:buClr>
              <a:buFont typeface="Arial" pitchFamily="34" charset="0"/>
              <a:buChar char="̶"/>
              <a:defRPr sz="2200"/>
            </a:lvl2pPr>
            <a:lvl3pPr marL="1143000" indent="-228600">
              <a:spcBef>
                <a:spcPts val="1200"/>
              </a:spcBef>
              <a:buClr>
                <a:schemeClr val="accent3"/>
              </a:buClr>
              <a:buFont typeface="Arial" pitchFamily="34" charset="0"/>
              <a:buChar char="•"/>
              <a:defRPr sz="2200"/>
            </a:lvl3pPr>
            <a:lvl4pPr marL="1600200" indent="-228600">
              <a:spcBef>
                <a:spcPts val="1200"/>
              </a:spcBef>
              <a:buClr>
                <a:schemeClr val="accent3"/>
              </a:buClr>
              <a:buFont typeface="Arial" pitchFamily="34" charset="0"/>
              <a:buChar char="»"/>
              <a:defRPr sz="2200"/>
            </a:lvl4pPr>
            <a:lvl5pPr marL="1828800" indent="0">
              <a:buNone/>
              <a:defRPr sz="17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4" name="Rectangle 41"/>
          <p:cNvSpPr>
            <a:spLocks noGrp="1" noChangeArrowheads="1"/>
          </p:cNvSpPr>
          <p:nvPr>
            <p:ph type="ftr" sz="quarter" idx="15"/>
          </p:nvPr>
        </p:nvSpPr>
        <p:spPr>
          <a:ln/>
        </p:spPr>
        <p:txBody>
          <a:bodyPr/>
          <a:lstStyle>
            <a:lvl1pPr>
              <a:defRPr/>
            </a:lvl1pPr>
          </a:lstStyle>
          <a:p>
            <a:pPr>
              <a:defRPr/>
            </a:pPr>
            <a:fld id="{E46B21BD-0E13-40F9-8B52-C24206CA6126}" type="slidenum">
              <a:rPr lang="de-DE"/>
              <a:pPr>
                <a:defRPr/>
              </a:pPr>
              <a:t>‹Nr.›</a:t>
            </a:fld>
            <a:endParaRPr lang="de-DE" dirty="0"/>
          </a:p>
        </p:txBody>
      </p:sp>
    </p:spTree>
    <p:extLst>
      <p:ext uri="{BB962C8B-B14F-4D97-AF65-F5344CB8AC3E}">
        <p14:creationId xmlns:p14="http://schemas.microsoft.com/office/powerpoint/2010/main" val="86534441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6" name="Bildplatzhalter 15"/>
          <p:cNvSpPr>
            <a:spLocks noGrp="1"/>
          </p:cNvSpPr>
          <p:nvPr>
            <p:ph type="pic" sz="quarter" idx="11"/>
          </p:nvPr>
        </p:nvSpPr>
        <p:spPr>
          <a:xfrm>
            <a:off x="4643438" y="1374775"/>
            <a:ext cx="3959225" cy="4852988"/>
          </a:xfrm>
          <a:prstGeom prst="rect">
            <a:avLst/>
          </a:prstGeom>
        </p:spPr>
        <p:txBody>
          <a:bodyPr/>
          <a:lstStyle>
            <a:lvl1pPr>
              <a:defRPr sz="2200"/>
            </a:lvl1pPr>
          </a:lstStyle>
          <a:p>
            <a:pPr lvl="0"/>
            <a:endParaRPr lang="de-DE" noProof="0" dirty="0" smtClean="0">
              <a:sym typeface="Arial" charset="0"/>
            </a:endParaRPr>
          </a:p>
        </p:txBody>
      </p:sp>
      <p:sp>
        <p:nvSpPr>
          <p:cNvPr id="18" name="Inhaltsplatzhalter 15"/>
          <p:cNvSpPr>
            <a:spLocks noGrp="1"/>
          </p:cNvSpPr>
          <p:nvPr>
            <p:ph sz="quarter" idx="12"/>
          </p:nvPr>
        </p:nvSpPr>
        <p:spPr>
          <a:xfrm>
            <a:off x="436563" y="1374775"/>
            <a:ext cx="3956050" cy="4852988"/>
          </a:xfrm>
          <a:prstGeom prst="rect">
            <a:avLst/>
          </a:prstGeom>
        </p:spPr>
        <p:txBody>
          <a:bodyPr lIns="0" tIns="0" rIns="0" bIns="0"/>
          <a:lstStyle>
            <a:lvl1pPr marL="0" indent="0" algn="l">
              <a:lnSpc>
                <a:spcPts val="2200"/>
              </a:lnSpc>
              <a:buFontTx/>
              <a:buNone/>
              <a:defRPr sz="22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62C29974-2DDD-4320-B886-15B27AFD7D54}" type="slidenum">
              <a:rPr lang="de-DE"/>
              <a:pPr>
                <a:defRPr/>
              </a:pPr>
              <a:t>‹Nr.›</a:t>
            </a:fld>
            <a:endParaRPr lang="de-DE" dirty="0"/>
          </a:p>
        </p:txBody>
      </p:sp>
    </p:spTree>
    <p:extLst>
      <p:ext uri="{BB962C8B-B14F-4D97-AF65-F5344CB8AC3E}">
        <p14:creationId xmlns:p14="http://schemas.microsoft.com/office/powerpoint/2010/main" val="5307101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4" name="Diagrammplatzhalter 13"/>
          <p:cNvSpPr>
            <a:spLocks noGrp="1"/>
          </p:cNvSpPr>
          <p:nvPr>
            <p:ph type="chart" sz="quarter" idx="11"/>
          </p:nvPr>
        </p:nvSpPr>
        <p:spPr>
          <a:xfrm>
            <a:off x="433264" y="1471613"/>
            <a:ext cx="6064374" cy="4756150"/>
          </a:xfrm>
          <a:prstGeom prst="rect">
            <a:avLst/>
          </a:prstGeom>
        </p:spPr>
        <p:txBody>
          <a:bodyPr lIns="0" tIns="0" rIns="0" bIns="0"/>
          <a:lstStyle>
            <a:lvl1pPr>
              <a:defRPr sz="2200"/>
            </a:lvl1pPr>
          </a:lstStyle>
          <a:p>
            <a:pPr lvl="0"/>
            <a:endParaRPr lang="de-DE" noProof="0" smtClean="0">
              <a:sym typeface="Arial" charset="0"/>
            </a:endParaRPr>
          </a:p>
        </p:txBody>
      </p:sp>
      <p:sp>
        <p:nvSpPr>
          <p:cNvPr id="16" name="Inhaltsplatzhalter 15"/>
          <p:cNvSpPr>
            <a:spLocks noGrp="1"/>
          </p:cNvSpPr>
          <p:nvPr>
            <p:ph sz="quarter" idx="12"/>
          </p:nvPr>
        </p:nvSpPr>
        <p:spPr>
          <a:xfrm>
            <a:off x="6759576" y="1471613"/>
            <a:ext cx="1843088" cy="4756150"/>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ABDE1EC1-FF47-411A-A31E-EB969CD46943}" type="slidenum">
              <a:rPr lang="de-DE"/>
              <a:pPr>
                <a:defRPr/>
              </a:pPr>
              <a:t>‹Nr.›</a:t>
            </a:fld>
            <a:endParaRPr lang="de-DE" dirty="0"/>
          </a:p>
        </p:txBody>
      </p:sp>
    </p:spTree>
    <p:extLst>
      <p:ext uri="{BB962C8B-B14F-4D97-AF65-F5344CB8AC3E}">
        <p14:creationId xmlns:p14="http://schemas.microsoft.com/office/powerpoint/2010/main" val="377301874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Bildplatzhalter 4"/>
          <p:cNvSpPr>
            <a:spLocks noGrp="1"/>
          </p:cNvSpPr>
          <p:nvPr>
            <p:ph type="pic" sz="quarter" idx="11"/>
          </p:nvPr>
        </p:nvSpPr>
        <p:spPr>
          <a:xfrm>
            <a:off x="436563" y="1374775"/>
            <a:ext cx="1844675" cy="2341563"/>
          </a:xfrm>
          <a:prstGeom prst="rect">
            <a:avLst/>
          </a:prstGeom>
        </p:spPr>
        <p:txBody>
          <a:bodyPr/>
          <a:lstStyle>
            <a:lvl1pPr>
              <a:defRPr sz="1700"/>
            </a:lvl1pPr>
          </a:lstStyle>
          <a:p>
            <a:pPr lvl="0"/>
            <a:endParaRPr lang="de-DE" noProof="0" smtClean="0">
              <a:sym typeface="Arial" charset="0"/>
            </a:endParaRPr>
          </a:p>
        </p:txBody>
      </p:sp>
      <p:sp>
        <p:nvSpPr>
          <p:cNvPr id="6" name="Bildplatzhalter 4"/>
          <p:cNvSpPr>
            <a:spLocks noGrp="1"/>
          </p:cNvSpPr>
          <p:nvPr>
            <p:ph type="pic" sz="quarter" idx="12"/>
          </p:nvPr>
        </p:nvSpPr>
        <p:spPr>
          <a:xfrm>
            <a:off x="2537673" y="1374775"/>
            <a:ext cx="1844675" cy="2341563"/>
          </a:xfrm>
          <a:prstGeom prst="rect">
            <a:avLst/>
          </a:prstGeom>
        </p:spPr>
        <p:txBody>
          <a:bodyPr/>
          <a:lstStyle>
            <a:lvl1pPr>
              <a:defRPr sz="1700"/>
            </a:lvl1pPr>
          </a:lstStyle>
          <a:p>
            <a:pPr lvl="0"/>
            <a:endParaRPr lang="de-DE" noProof="0" smtClean="0">
              <a:sym typeface="Arial" charset="0"/>
            </a:endParaRPr>
          </a:p>
        </p:txBody>
      </p:sp>
      <p:sp>
        <p:nvSpPr>
          <p:cNvPr id="7" name="Bildplatzhalter 4"/>
          <p:cNvSpPr>
            <a:spLocks noGrp="1"/>
          </p:cNvSpPr>
          <p:nvPr>
            <p:ph type="pic" sz="quarter" idx="13"/>
          </p:nvPr>
        </p:nvSpPr>
        <p:spPr>
          <a:xfrm>
            <a:off x="4643438" y="1374775"/>
            <a:ext cx="1844675" cy="2341563"/>
          </a:xfrm>
          <a:prstGeom prst="rect">
            <a:avLst/>
          </a:prstGeom>
        </p:spPr>
        <p:txBody>
          <a:bodyPr/>
          <a:lstStyle>
            <a:lvl1pPr>
              <a:defRPr sz="1700"/>
            </a:lvl1pPr>
          </a:lstStyle>
          <a:p>
            <a:pPr lvl="0"/>
            <a:endParaRPr lang="de-DE" noProof="0" smtClean="0">
              <a:sym typeface="Arial" charset="0"/>
            </a:endParaRPr>
          </a:p>
        </p:txBody>
      </p:sp>
      <p:sp>
        <p:nvSpPr>
          <p:cNvPr id="9" name="Inhaltsplatzhalter 15"/>
          <p:cNvSpPr>
            <a:spLocks noGrp="1"/>
          </p:cNvSpPr>
          <p:nvPr>
            <p:ph sz="quarter" idx="15"/>
          </p:nvPr>
        </p:nvSpPr>
        <p:spPr>
          <a:xfrm>
            <a:off x="436563" y="3967162"/>
            <a:ext cx="1852612" cy="2260599"/>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0" name="Inhaltsplatzhalter 15"/>
          <p:cNvSpPr>
            <a:spLocks noGrp="1"/>
          </p:cNvSpPr>
          <p:nvPr>
            <p:ph sz="quarter" idx="16"/>
          </p:nvPr>
        </p:nvSpPr>
        <p:spPr>
          <a:xfrm>
            <a:off x="2540001"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1" name="Inhaltsplatzhalter 15"/>
          <p:cNvSpPr>
            <a:spLocks noGrp="1"/>
          </p:cNvSpPr>
          <p:nvPr>
            <p:ph sz="quarter" idx="17"/>
          </p:nvPr>
        </p:nvSpPr>
        <p:spPr>
          <a:xfrm>
            <a:off x="4643438"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2" name="Inhaltsplatzhalter 15"/>
          <p:cNvSpPr>
            <a:spLocks noGrp="1"/>
          </p:cNvSpPr>
          <p:nvPr>
            <p:ph sz="quarter" idx="18"/>
          </p:nvPr>
        </p:nvSpPr>
        <p:spPr>
          <a:xfrm>
            <a:off x="6743885"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4" name="Bildplatzhalter 4"/>
          <p:cNvSpPr>
            <a:spLocks noGrp="1"/>
          </p:cNvSpPr>
          <p:nvPr>
            <p:ph type="pic" sz="quarter" idx="20"/>
          </p:nvPr>
        </p:nvSpPr>
        <p:spPr>
          <a:xfrm>
            <a:off x="6757988" y="1382354"/>
            <a:ext cx="1844675" cy="2341563"/>
          </a:xfrm>
          <a:prstGeom prst="rect">
            <a:avLst/>
          </a:prstGeom>
        </p:spPr>
        <p:txBody>
          <a:bodyPr/>
          <a:lstStyle>
            <a:lvl1pPr>
              <a:defRPr sz="1700"/>
            </a:lvl1pPr>
          </a:lstStyle>
          <a:p>
            <a:pPr lvl="0"/>
            <a:endParaRPr lang="de-DE" noProof="0" smtClean="0">
              <a:sym typeface="Arial" charset="0"/>
            </a:endParaRPr>
          </a:p>
        </p:txBody>
      </p:sp>
      <p:sp>
        <p:nvSpPr>
          <p:cNvPr id="13" name="Rectangle 41"/>
          <p:cNvSpPr>
            <a:spLocks noGrp="1" noChangeArrowheads="1"/>
          </p:cNvSpPr>
          <p:nvPr>
            <p:ph type="ftr" sz="quarter" idx="21"/>
          </p:nvPr>
        </p:nvSpPr>
        <p:spPr>
          <a:ln/>
        </p:spPr>
        <p:txBody>
          <a:bodyPr/>
          <a:lstStyle>
            <a:lvl1pPr>
              <a:defRPr/>
            </a:lvl1pPr>
          </a:lstStyle>
          <a:p>
            <a:pPr>
              <a:defRPr/>
            </a:pPr>
            <a:fld id="{2A8A1317-9CC8-4CD4-9EA3-2ABC2B3FE2D3}" type="slidenum">
              <a:rPr lang="de-DE"/>
              <a:pPr>
                <a:defRPr/>
              </a:pPr>
              <a:t>‹Nr.›</a:t>
            </a:fld>
            <a:endParaRPr lang="de-DE" dirty="0"/>
          </a:p>
        </p:txBody>
      </p:sp>
    </p:spTree>
    <p:extLst>
      <p:ext uri="{BB962C8B-B14F-4D97-AF65-F5344CB8AC3E}">
        <p14:creationId xmlns:p14="http://schemas.microsoft.com/office/powerpoint/2010/main" val="339926282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Tabellenplatzhalter 4"/>
          <p:cNvSpPr>
            <a:spLocks noGrp="1"/>
          </p:cNvSpPr>
          <p:nvPr>
            <p:ph type="tbl" sz="quarter" idx="11"/>
          </p:nvPr>
        </p:nvSpPr>
        <p:spPr>
          <a:xfrm>
            <a:off x="436562" y="1374775"/>
            <a:ext cx="6061075" cy="4852988"/>
          </a:xfrm>
          <a:prstGeom prst="rect">
            <a:avLst/>
          </a:prstGeom>
        </p:spPr>
        <p:txBody>
          <a:bodyPr/>
          <a:lstStyle>
            <a:lvl1pPr>
              <a:defRPr sz="1400"/>
            </a:lvl1pPr>
          </a:lstStyle>
          <a:p>
            <a:pPr lvl="0"/>
            <a:endParaRPr lang="de-DE" noProof="0" smtClean="0">
              <a:sym typeface="Arial" charset="0"/>
            </a:endParaRPr>
          </a:p>
        </p:txBody>
      </p:sp>
      <p:sp>
        <p:nvSpPr>
          <p:cNvPr id="8" name="Inhaltsplatzhalter 15"/>
          <p:cNvSpPr>
            <a:spLocks noGrp="1"/>
          </p:cNvSpPr>
          <p:nvPr>
            <p:ph sz="quarter" idx="15"/>
          </p:nvPr>
        </p:nvSpPr>
        <p:spPr>
          <a:xfrm>
            <a:off x="6750051" y="1374775"/>
            <a:ext cx="1852612" cy="4852988"/>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6" name="Rectangle 41"/>
          <p:cNvSpPr>
            <a:spLocks noGrp="1" noChangeArrowheads="1"/>
          </p:cNvSpPr>
          <p:nvPr>
            <p:ph type="ftr" sz="quarter" idx="16"/>
          </p:nvPr>
        </p:nvSpPr>
        <p:spPr>
          <a:ln/>
        </p:spPr>
        <p:txBody>
          <a:bodyPr/>
          <a:lstStyle>
            <a:lvl1pPr>
              <a:defRPr/>
            </a:lvl1pPr>
          </a:lstStyle>
          <a:p>
            <a:pPr>
              <a:defRPr/>
            </a:pPr>
            <a:fld id="{B8B57F90-F706-44E4-8DCC-8F0309546305}" type="slidenum">
              <a:rPr lang="de-DE"/>
              <a:pPr>
                <a:defRPr/>
              </a:pPr>
              <a:t>‹Nr.›</a:t>
            </a:fld>
            <a:endParaRPr lang="de-DE" dirty="0"/>
          </a:p>
        </p:txBody>
      </p:sp>
    </p:spTree>
    <p:extLst>
      <p:ext uri="{BB962C8B-B14F-4D97-AF65-F5344CB8AC3E}">
        <p14:creationId xmlns:p14="http://schemas.microsoft.com/office/powerpoint/2010/main" val="36820659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1"/>
          <p:cNvSpPr>
            <a:spLocks noGrp="1" noChangeArrowheads="1"/>
          </p:cNvSpPr>
          <p:nvPr>
            <p:ph type="ftr" sz="quarter" idx="10"/>
          </p:nvPr>
        </p:nvSpPr>
        <p:spPr>
          <a:ln/>
        </p:spPr>
        <p:txBody>
          <a:bodyPr/>
          <a:lstStyle>
            <a:lvl1pPr>
              <a:defRPr/>
            </a:lvl1pPr>
          </a:lstStyle>
          <a:p>
            <a:pPr>
              <a:defRPr/>
            </a:pPr>
            <a:fld id="{778AC6C8-EA23-4013-B69F-48A71F721DF4}" type="slidenum">
              <a:rPr lang="de-DE"/>
              <a:pPr>
                <a:defRPr/>
              </a:pPr>
              <a:t>‹Nr.›</a:t>
            </a:fld>
            <a:endParaRPr lang="de-DE" dirty="0"/>
          </a:p>
        </p:txBody>
      </p:sp>
    </p:spTree>
    <p:extLst>
      <p:ext uri="{BB962C8B-B14F-4D97-AF65-F5344CB8AC3E}">
        <p14:creationId xmlns:p14="http://schemas.microsoft.com/office/powerpoint/2010/main" val="136922326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Picture 47" descr="T:\a1\druckerei\MedienArchiv\Medien ab 2011\0_ÖA intern\CD Vorlagen\Wappen BentonSans\10_Prozent\JPG\NRW_Wappen_Fahne_10_RGB.jpg"/>
          <p:cNvPicPr>
            <a:picLocks noChangeAspect="1" noChangeArrowheads="1"/>
          </p:cNvPicPr>
          <p:nvPr userDrawn="1"/>
        </p:nvPicPr>
        <p:blipFill>
          <a:blip r:embed="rId2">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p:cNvSpPr>
          <p:nvPr userDrawn="1"/>
        </p:nvSpPr>
        <p:spPr bwMode="auto">
          <a:xfrm>
            <a:off x="0" y="0"/>
            <a:ext cx="9144000" cy="107950"/>
          </a:xfrm>
          <a:prstGeom prst="rect">
            <a:avLst/>
          </a:prstGeom>
          <a:solidFill>
            <a:schemeClr val="accent3"/>
          </a:solidFill>
          <a:ln>
            <a:noFill/>
          </a:ln>
        </p:spPr>
        <p:txBody>
          <a:bodyPr lIns="0" tIns="0" rIns="0" bIns="0"/>
          <a:lstStyle/>
          <a:p>
            <a:pPr algn="ctr"/>
            <a:endParaRPr lang="de-DE" sz="4200">
              <a:solidFill>
                <a:srgbClr val="000000"/>
              </a:solidFill>
              <a:latin typeface="Gill Sans" charset="0"/>
              <a:sym typeface="Gill Sans" charset="0"/>
            </a:endParaRPr>
          </a:p>
        </p:txBody>
      </p:sp>
      <p:sp>
        <p:nvSpPr>
          <p:cNvPr id="6" name="Bildplatzhalter 5"/>
          <p:cNvSpPr>
            <a:spLocks noGrp="1"/>
          </p:cNvSpPr>
          <p:nvPr>
            <p:ph type="pic" sz="quarter" idx="10"/>
          </p:nvPr>
        </p:nvSpPr>
        <p:spPr>
          <a:xfrm>
            <a:off x="0" y="1374775"/>
            <a:ext cx="9142413" cy="2338388"/>
          </a:xfrm>
          <a:prstGeom prst="rect">
            <a:avLst/>
          </a:prstGeom>
        </p:spPr>
        <p:txBody>
          <a:bodyPr/>
          <a:lstStyle/>
          <a:p>
            <a:pPr lvl="0"/>
            <a:endParaRPr lang="de-DE" noProof="0">
              <a:sym typeface="Arial" charset="0"/>
            </a:endParaRPr>
          </a:p>
        </p:txBody>
      </p:sp>
      <p:sp>
        <p:nvSpPr>
          <p:cNvPr id="9" name="Inhaltsplatzhalter 15"/>
          <p:cNvSpPr>
            <a:spLocks noGrp="1"/>
          </p:cNvSpPr>
          <p:nvPr>
            <p:ph sz="quarter" idx="15"/>
          </p:nvPr>
        </p:nvSpPr>
        <p:spPr>
          <a:xfrm>
            <a:off x="436563" y="3967163"/>
            <a:ext cx="8166100" cy="1550070"/>
          </a:xfrm>
          <a:prstGeom prst="rect">
            <a:avLst/>
          </a:prstGeom>
        </p:spPr>
        <p:txBody>
          <a:bodyPr lIns="0" tIns="0" rIns="0" bIns="0"/>
          <a:lstStyle>
            <a:lvl1pPr marL="0" indent="0" algn="l">
              <a:lnSpc>
                <a:spcPts val="2000"/>
              </a:lnSpc>
              <a:buFontTx/>
              <a:buNone/>
              <a:defRPr sz="2800" b="1">
                <a:solidFill>
                  <a:schemeClr val="tx1"/>
                </a:solidFill>
              </a:defRPr>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0" name="Inhaltsplatzhalter 15"/>
          <p:cNvSpPr>
            <a:spLocks noGrp="1"/>
          </p:cNvSpPr>
          <p:nvPr>
            <p:ph sz="quarter" idx="16"/>
          </p:nvPr>
        </p:nvSpPr>
        <p:spPr>
          <a:xfrm>
            <a:off x="436563" y="5985284"/>
            <a:ext cx="8166100" cy="242479"/>
          </a:xfrm>
          <a:prstGeom prst="rect">
            <a:avLst/>
          </a:prstGeom>
        </p:spPr>
        <p:txBody>
          <a:bodyPr lIns="0" tIns="0" rIns="0" bIns="0"/>
          <a:lstStyle>
            <a:lvl1pPr marL="0" indent="0" algn="l">
              <a:lnSpc>
                <a:spcPts val="2000"/>
              </a:lnSpc>
              <a:buFontTx/>
              <a:buNone/>
              <a:defRPr sz="1800" b="0">
                <a:solidFill>
                  <a:schemeClr val="tx1"/>
                </a:solidFill>
              </a:defRPr>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
        <p:nvSpPr>
          <p:cNvPr id="11" name="Inhaltsplatzhalter 15"/>
          <p:cNvSpPr>
            <a:spLocks noGrp="1"/>
          </p:cNvSpPr>
          <p:nvPr>
            <p:ph sz="quarter" idx="17"/>
          </p:nvPr>
        </p:nvSpPr>
        <p:spPr>
          <a:xfrm>
            <a:off x="436563" y="6472407"/>
            <a:ext cx="8166100" cy="242479"/>
          </a:xfrm>
          <a:prstGeom prst="rect">
            <a:avLst/>
          </a:prstGeom>
        </p:spPr>
        <p:txBody>
          <a:bodyPr lIns="0" tIns="0" rIns="0" bIns="0"/>
          <a:lstStyle>
            <a:lvl1pPr marL="0" indent="0" algn="l">
              <a:lnSpc>
                <a:spcPts val="2000"/>
              </a:lnSpc>
              <a:buFontTx/>
              <a:buNone/>
              <a:defRPr sz="1100" b="0">
                <a:solidFill>
                  <a:schemeClr val="tx1"/>
                </a:solidFill>
              </a:defRPr>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smtClean="0"/>
              <a:t>Textmasterformat bearbeiten</a:t>
            </a:r>
          </a:p>
        </p:txBody>
      </p:sp>
    </p:spTree>
    <p:extLst>
      <p:ext uri="{BB962C8B-B14F-4D97-AF65-F5344CB8AC3E}">
        <p14:creationId xmlns:p14="http://schemas.microsoft.com/office/powerpoint/2010/main" val="157841488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4" name="Rectangle 41"/>
          <p:cNvSpPr>
            <a:spLocks noGrp="1" noChangeArrowheads="1"/>
          </p:cNvSpPr>
          <p:nvPr>
            <p:ph type="ftr" sz="quarter" idx="13"/>
          </p:nvPr>
        </p:nvSpPr>
        <p:spPr>
          <a:ln/>
        </p:spPr>
        <p:txBody>
          <a:bodyPr/>
          <a:lstStyle>
            <a:lvl1pPr>
              <a:defRPr/>
            </a:lvl1pPr>
          </a:lstStyle>
          <a:p>
            <a:pPr>
              <a:defRPr/>
            </a:pPr>
            <a:fld id="{6340DE00-8FEB-480B-80F7-622894CB7AA7}" type="slidenum">
              <a:rPr lang="de-DE"/>
              <a:pPr>
                <a:defRPr/>
              </a:pPr>
              <a:t>‹Nr.›</a:t>
            </a:fld>
            <a:endParaRPr lang="de-DE" dirty="0"/>
          </a:p>
        </p:txBody>
      </p:sp>
      <p:sp>
        <p:nvSpPr>
          <p:cNvPr id="5" name="Textplatzhalter 4"/>
          <p:cNvSpPr>
            <a:spLocks noGrp="1"/>
          </p:cNvSpPr>
          <p:nvPr>
            <p:ph type="body" sz="quarter" idx="14"/>
          </p:nvPr>
        </p:nvSpPr>
        <p:spPr>
          <a:xfrm>
            <a:off x="436563" y="1374775"/>
            <a:ext cx="8166100" cy="4852988"/>
          </a:xfrm>
          <a:prstGeom prst="rect">
            <a:avLst/>
          </a:prstGeom>
        </p:spPr>
        <p:txBody>
          <a:bodyPr lIns="0" tIns="0" rIns="0" bIns="0"/>
          <a:lstStyle>
            <a:lvl1pPr marL="342900" indent="-342900">
              <a:spcBef>
                <a:spcPts val="1200"/>
              </a:spcBef>
              <a:buClr>
                <a:schemeClr val="accent3"/>
              </a:buClr>
              <a:buFont typeface="Wingdings" pitchFamily="2" charset="2"/>
              <a:buChar char="§"/>
              <a:defRPr sz="2200"/>
            </a:lvl1pPr>
            <a:lvl2pPr marL="742950" indent="-285750">
              <a:spcBef>
                <a:spcPts val="1200"/>
              </a:spcBef>
              <a:buClr>
                <a:schemeClr val="accent3"/>
              </a:buClr>
              <a:buFont typeface="Arial" pitchFamily="34" charset="0"/>
              <a:buChar char="̶"/>
              <a:defRPr sz="2200"/>
            </a:lvl2pPr>
            <a:lvl3pPr marL="1143000" indent="-228600">
              <a:spcBef>
                <a:spcPts val="1200"/>
              </a:spcBef>
              <a:buClr>
                <a:schemeClr val="accent3"/>
              </a:buClr>
              <a:buFont typeface="Arial" pitchFamily="34" charset="0"/>
              <a:buChar char="•"/>
              <a:defRPr sz="2200"/>
            </a:lvl3pPr>
            <a:lvl4pPr marL="1600200" indent="-228600">
              <a:spcBef>
                <a:spcPts val="1200"/>
              </a:spcBef>
              <a:buClr>
                <a:schemeClr val="accent3"/>
              </a:buClr>
              <a:buFont typeface="Arial" pitchFamily="34" charset="0"/>
              <a:buChar char="»"/>
              <a:defRPr sz="2200"/>
            </a:lvl4pPr>
            <a:lvl5pPr marL="1828800" indent="0">
              <a:buNone/>
              <a:defRPr sz="17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36421706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jpe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5" descr="linien_inn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125" y="5445125"/>
            <a:ext cx="9436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7" descr="T:\a1\druckerei\MedienArchiv\Medien ab 2011\0_ÖA intern\CD Vorlagen\Wappen BentonSans\10_Prozent\JPG\NRW_Wappen_Fahne_10_RGB.jpg"/>
          <p:cNvPicPr>
            <a:picLocks noChangeAspect="1" noChangeArrowheads="1"/>
          </p:cNvPicPr>
          <p:nvPr userDrawn="1"/>
        </p:nvPicPr>
        <p:blipFill>
          <a:blip r:embed="rId10">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p:cNvSpPr>
          <p:nvPr userDrawn="1"/>
        </p:nvSpPr>
        <p:spPr bwMode="auto">
          <a:xfrm>
            <a:off x="0" y="0"/>
            <a:ext cx="9144000" cy="107950"/>
          </a:xfrm>
          <a:prstGeom prst="rect">
            <a:avLst/>
          </a:prstGeom>
          <a:solidFill>
            <a:schemeClr val="accent3"/>
          </a:solidFill>
          <a:ln>
            <a:noFill/>
          </a:ln>
        </p:spPr>
        <p:txBody>
          <a:bodyPr lIns="0" tIns="0" rIns="0" bIns="0"/>
          <a:lstStyle/>
          <a:p>
            <a:pPr algn="ctr"/>
            <a:endParaRPr lang="de-DE" sz="4200">
              <a:solidFill>
                <a:srgbClr val="000000"/>
              </a:solidFill>
              <a:latin typeface="Gill Sans" charset="0"/>
              <a:sym typeface="Gill Sans" charset="0"/>
            </a:endParaRPr>
          </a:p>
        </p:txBody>
      </p:sp>
      <p:sp>
        <p:nvSpPr>
          <p:cNvPr id="1029" name="Rectangle 40"/>
          <p:cNvSpPr>
            <a:spLocks noGrp="1" noChangeArrowheads="1"/>
          </p:cNvSpPr>
          <p:nvPr>
            <p:ph type="title"/>
          </p:nvPr>
        </p:nvSpPr>
        <p:spPr bwMode="auto">
          <a:xfrm>
            <a:off x="433388" y="395288"/>
            <a:ext cx="6064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e-DE" dirty="0" smtClean="0">
              <a:sym typeface="Arial Bold" charset="0"/>
            </a:endParaRPr>
          </a:p>
        </p:txBody>
      </p:sp>
      <p:sp>
        <p:nvSpPr>
          <p:cNvPr id="5161" name="Rectangle 41"/>
          <p:cNvSpPr>
            <a:spLocks noGrp="1" noChangeArrowheads="1"/>
          </p:cNvSpPr>
          <p:nvPr>
            <p:ph type="ftr" sz="quarter" idx="3"/>
          </p:nvPr>
        </p:nvSpPr>
        <p:spPr bwMode="auto">
          <a:xfrm>
            <a:off x="6759575" y="6480175"/>
            <a:ext cx="18430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b="1">
                <a:ea typeface="+mn-ea"/>
              </a:defRPr>
            </a:lvl1pPr>
          </a:lstStyle>
          <a:p>
            <a:pPr>
              <a:defRPr/>
            </a:pPr>
            <a:fld id="{2D38A8A5-C30A-407C-83C8-0AA7F772C78C}"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65" r:id="rId1"/>
    <p:sldLayoutId id="2147483753" r:id="rId2"/>
    <p:sldLayoutId id="2147483768" r:id="rId3"/>
    <p:sldLayoutId id="2147483769" r:id="rId4"/>
    <p:sldLayoutId id="2147483770" r:id="rId5"/>
    <p:sldLayoutId id="2147483771" r:id="rId6"/>
    <p:sldLayoutId id="2147483772" r:id="rId7"/>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hf sldNum="0" hdr="0" dt="0"/>
  <p:txStyles>
    <p:titleStyle>
      <a:lvl1pPr algn="l" rtl="0" eaLnBrk="0" fontAlgn="base" hangingPunct="0">
        <a:lnSpc>
          <a:spcPts val="2800"/>
        </a:lnSpc>
        <a:spcBef>
          <a:spcPct val="0"/>
        </a:spcBef>
        <a:spcAft>
          <a:spcPct val="0"/>
        </a:spcAft>
        <a:defRPr sz="2400" b="1">
          <a:solidFill>
            <a:schemeClr val="accent3"/>
          </a:solidFill>
          <a:latin typeface="+mj-lt"/>
          <a:ea typeface="+mj-ea"/>
          <a:cs typeface="+mj-cs"/>
          <a:sym typeface="Arial Bold" charset="0"/>
        </a:defRPr>
      </a:lvl1pPr>
      <a:lvl2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2pPr>
      <a:lvl3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3pPr>
      <a:lvl4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4pPr>
      <a:lvl5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5pPr>
      <a:lvl6pPr marL="457200" algn="l" rtl="0" fontAlgn="base">
        <a:spcBef>
          <a:spcPct val="0"/>
        </a:spcBef>
        <a:spcAft>
          <a:spcPct val="0"/>
        </a:spcAft>
        <a:defRPr sz="2400" b="1">
          <a:solidFill>
            <a:schemeClr val="accent1"/>
          </a:solidFill>
          <a:latin typeface="Arial Bold" charset="0"/>
          <a:ea typeface="ヒラギノ角ゴ ProN W6" charset="-128"/>
          <a:sym typeface="Arial Bold" charset="0"/>
        </a:defRPr>
      </a:lvl6pPr>
      <a:lvl7pPr marL="914400" algn="l" rtl="0" fontAlgn="base">
        <a:spcBef>
          <a:spcPct val="0"/>
        </a:spcBef>
        <a:spcAft>
          <a:spcPct val="0"/>
        </a:spcAft>
        <a:defRPr sz="2400" b="1">
          <a:solidFill>
            <a:schemeClr val="accent1"/>
          </a:solidFill>
          <a:latin typeface="Arial Bold" charset="0"/>
          <a:ea typeface="ヒラギノ角ゴ ProN W6" charset="-128"/>
          <a:sym typeface="Arial Bold" charset="0"/>
        </a:defRPr>
      </a:lvl7pPr>
      <a:lvl8pPr marL="1371600" algn="l" rtl="0" fontAlgn="base">
        <a:spcBef>
          <a:spcPct val="0"/>
        </a:spcBef>
        <a:spcAft>
          <a:spcPct val="0"/>
        </a:spcAft>
        <a:defRPr sz="2400" b="1">
          <a:solidFill>
            <a:schemeClr val="accent1"/>
          </a:solidFill>
          <a:latin typeface="Arial Bold" charset="0"/>
          <a:ea typeface="ヒラギノ角ゴ ProN W6" charset="-128"/>
          <a:sym typeface="Arial Bold" charset="0"/>
        </a:defRPr>
      </a:lvl8pPr>
      <a:lvl9pPr marL="1828800" algn="l" rtl="0" fontAlgn="base">
        <a:spcBef>
          <a:spcPct val="0"/>
        </a:spcBef>
        <a:spcAft>
          <a:spcPct val="0"/>
        </a:spcAft>
        <a:defRPr sz="2400" b="1">
          <a:solidFill>
            <a:schemeClr val="accent1"/>
          </a:solidFill>
          <a:latin typeface="Arial Bold" charset="0"/>
          <a:ea typeface="ヒラギノ角ゴ ProN W6" charset="-128"/>
          <a:sym typeface="Arial Bold" charset="0"/>
        </a:defRPr>
      </a:lvl9pPr>
    </p:titleStyle>
    <p:bodyStyle>
      <a:lvl1pPr marL="342900" indent="-342900" algn="l" rtl="0" eaLnBrk="0" fontAlgn="base" hangingPunct="0">
        <a:spcBef>
          <a:spcPts val="500"/>
        </a:spcBef>
        <a:spcAft>
          <a:spcPct val="0"/>
        </a:spcAft>
        <a:buFont typeface="Symbol" pitchFamily="18" charset="2"/>
        <a:buChar char="-"/>
        <a:defRPr sz="2000">
          <a:solidFill>
            <a:schemeClr val="tx1"/>
          </a:solidFill>
          <a:latin typeface="+mn-lt"/>
          <a:ea typeface="+mn-ea"/>
          <a:cs typeface="+mn-cs"/>
          <a:sym typeface="Arial" charset="0"/>
        </a:defRPr>
      </a:lvl1pPr>
      <a:lvl2pPr marL="742950" indent="-28575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2pPr>
      <a:lvl3pPr marL="1143000" indent="-228600" algn="l" rtl="0" eaLnBrk="0" fontAlgn="base" hangingPunct="0">
        <a:spcBef>
          <a:spcPts val="500"/>
        </a:spcBef>
        <a:spcAft>
          <a:spcPct val="0"/>
        </a:spcAft>
        <a:buClr>
          <a:srgbClr val="000000"/>
        </a:buClr>
        <a:buSzPct val="100000"/>
        <a:buFont typeface="Arial" charset="0"/>
        <a:buChar char="o"/>
        <a:defRPr sz="2000">
          <a:solidFill>
            <a:schemeClr val="tx1"/>
          </a:solidFill>
          <a:latin typeface="+mn-lt"/>
          <a:ea typeface="+mn-ea"/>
          <a:sym typeface="Arial" charset="0"/>
        </a:defRPr>
      </a:lvl3pPr>
      <a:lvl4pPr marL="16002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4pPr>
      <a:lvl5pPr marL="20574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5" descr="linien_inn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125" y="5445125"/>
            <a:ext cx="9436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7" descr="T:\a1\druckerei\MedienArchiv\Medien ab 2011\0_ÖA intern\CD Vorlagen\Wappen BentonSans\10_Prozent\JPG\NRW_Wappen_Fahne_10_RGB.jpg"/>
          <p:cNvPicPr>
            <a:picLocks noChangeAspect="1" noChangeArrowheads="1"/>
          </p:cNvPicPr>
          <p:nvPr userDrawn="1"/>
        </p:nvPicPr>
        <p:blipFill>
          <a:blip r:embed="rId10">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p:cNvSpPr>
          <p:nvPr userDrawn="1"/>
        </p:nvSpPr>
        <p:spPr bwMode="auto">
          <a:xfrm>
            <a:off x="0" y="0"/>
            <a:ext cx="9144000" cy="107950"/>
          </a:xfrm>
          <a:prstGeom prst="rect">
            <a:avLst/>
          </a:prstGeom>
          <a:solidFill>
            <a:schemeClr val="accent3"/>
          </a:solidFill>
          <a:ln>
            <a:noFill/>
          </a:ln>
        </p:spPr>
        <p:txBody>
          <a:bodyPr lIns="0" tIns="0" rIns="0" bIns="0"/>
          <a:lstStyle/>
          <a:p>
            <a:pPr algn="ctr"/>
            <a:endParaRPr lang="de-DE" sz="4200">
              <a:solidFill>
                <a:srgbClr val="000000"/>
              </a:solidFill>
              <a:latin typeface="Gill Sans" charset="0"/>
              <a:sym typeface="Gill Sans" charset="0"/>
            </a:endParaRPr>
          </a:p>
        </p:txBody>
      </p:sp>
      <p:sp>
        <p:nvSpPr>
          <p:cNvPr id="2053" name="Rectangle 40"/>
          <p:cNvSpPr>
            <a:spLocks noGrp="1" noChangeArrowheads="1"/>
          </p:cNvSpPr>
          <p:nvPr>
            <p:ph type="title"/>
          </p:nvPr>
        </p:nvSpPr>
        <p:spPr bwMode="auto">
          <a:xfrm>
            <a:off x="433388" y="395288"/>
            <a:ext cx="6064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e-DE" dirty="0" smtClean="0">
              <a:sym typeface="Arial Bold" charset="0"/>
            </a:endParaRPr>
          </a:p>
        </p:txBody>
      </p:sp>
      <p:sp>
        <p:nvSpPr>
          <p:cNvPr id="5161" name="Rectangle 41"/>
          <p:cNvSpPr>
            <a:spLocks noGrp="1" noChangeArrowheads="1"/>
          </p:cNvSpPr>
          <p:nvPr>
            <p:ph type="ftr" sz="quarter" idx="3"/>
          </p:nvPr>
        </p:nvSpPr>
        <p:spPr bwMode="auto">
          <a:xfrm>
            <a:off x="6759575" y="6480175"/>
            <a:ext cx="18430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b="1">
                <a:ea typeface="+mn-ea"/>
              </a:defRPr>
            </a:lvl1pPr>
          </a:lstStyle>
          <a:p>
            <a:pPr>
              <a:defRPr/>
            </a:pPr>
            <a:fld id="{53095BE9-2E11-493B-835E-F67D0F72AE1C}"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66" r:id="rId1"/>
    <p:sldLayoutId id="2147483759" r:id="rId2"/>
    <p:sldLayoutId id="2147483773" r:id="rId3"/>
    <p:sldLayoutId id="2147483774" r:id="rId4"/>
    <p:sldLayoutId id="2147483775" r:id="rId5"/>
    <p:sldLayoutId id="2147483776" r:id="rId6"/>
    <p:sldLayoutId id="2147483777" r:id="rId7"/>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hf sldNum="0" hdr="0" dt="0"/>
  <p:txStyles>
    <p:titleStyle>
      <a:lvl1pPr algn="l" rtl="0" eaLnBrk="0" fontAlgn="base" hangingPunct="0">
        <a:lnSpc>
          <a:spcPts val="2800"/>
        </a:lnSpc>
        <a:spcBef>
          <a:spcPct val="0"/>
        </a:spcBef>
        <a:spcAft>
          <a:spcPct val="0"/>
        </a:spcAft>
        <a:defRPr sz="2400" b="1">
          <a:solidFill>
            <a:schemeClr val="accent3"/>
          </a:solidFill>
          <a:latin typeface="+mj-lt"/>
          <a:ea typeface="+mj-ea"/>
          <a:cs typeface="+mj-cs"/>
          <a:sym typeface="Arial Bold" charset="0"/>
        </a:defRPr>
      </a:lvl1pPr>
      <a:lvl2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2pPr>
      <a:lvl3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3pPr>
      <a:lvl4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4pPr>
      <a:lvl5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5pPr>
      <a:lvl6pPr marL="457200" algn="l" rtl="0" fontAlgn="base">
        <a:spcBef>
          <a:spcPct val="0"/>
        </a:spcBef>
        <a:spcAft>
          <a:spcPct val="0"/>
        </a:spcAft>
        <a:defRPr sz="2400" b="1">
          <a:solidFill>
            <a:schemeClr val="accent1"/>
          </a:solidFill>
          <a:latin typeface="Arial Bold" charset="0"/>
          <a:ea typeface="ヒラギノ角ゴ ProN W6" charset="-128"/>
          <a:sym typeface="Arial Bold" charset="0"/>
        </a:defRPr>
      </a:lvl6pPr>
      <a:lvl7pPr marL="914400" algn="l" rtl="0" fontAlgn="base">
        <a:spcBef>
          <a:spcPct val="0"/>
        </a:spcBef>
        <a:spcAft>
          <a:spcPct val="0"/>
        </a:spcAft>
        <a:defRPr sz="2400" b="1">
          <a:solidFill>
            <a:schemeClr val="accent1"/>
          </a:solidFill>
          <a:latin typeface="Arial Bold" charset="0"/>
          <a:ea typeface="ヒラギノ角ゴ ProN W6" charset="-128"/>
          <a:sym typeface="Arial Bold" charset="0"/>
        </a:defRPr>
      </a:lvl7pPr>
      <a:lvl8pPr marL="1371600" algn="l" rtl="0" fontAlgn="base">
        <a:spcBef>
          <a:spcPct val="0"/>
        </a:spcBef>
        <a:spcAft>
          <a:spcPct val="0"/>
        </a:spcAft>
        <a:defRPr sz="2400" b="1">
          <a:solidFill>
            <a:schemeClr val="accent1"/>
          </a:solidFill>
          <a:latin typeface="Arial Bold" charset="0"/>
          <a:ea typeface="ヒラギノ角ゴ ProN W6" charset="-128"/>
          <a:sym typeface="Arial Bold" charset="0"/>
        </a:defRPr>
      </a:lvl8pPr>
      <a:lvl9pPr marL="1828800" algn="l" rtl="0" fontAlgn="base">
        <a:spcBef>
          <a:spcPct val="0"/>
        </a:spcBef>
        <a:spcAft>
          <a:spcPct val="0"/>
        </a:spcAft>
        <a:defRPr sz="2400" b="1">
          <a:solidFill>
            <a:schemeClr val="accent1"/>
          </a:solidFill>
          <a:latin typeface="Arial Bold" charset="0"/>
          <a:ea typeface="ヒラギノ角ゴ ProN W6" charset="-128"/>
          <a:sym typeface="Arial Bold" charset="0"/>
        </a:defRPr>
      </a:lvl9pPr>
    </p:titleStyle>
    <p:bodyStyle>
      <a:lvl1pPr marL="342900" indent="-342900" algn="l" rtl="0" eaLnBrk="0" fontAlgn="base" hangingPunct="0">
        <a:spcBef>
          <a:spcPts val="500"/>
        </a:spcBef>
        <a:spcAft>
          <a:spcPct val="0"/>
        </a:spcAft>
        <a:buFont typeface="Symbol" pitchFamily="18" charset="2"/>
        <a:buChar char="-"/>
        <a:defRPr sz="2000">
          <a:solidFill>
            <a:schemeClr val="tx1"/>
          </a:solidFill>
          <a:latin typeface="+mn-lt"/>
          <a:ea typeface="+mn-ea"/>
          <a:cs typeface="+mn-cs"/>
          <a:sym typeface="Arial" charset="0"/>
        </a:defRPr>
      </a:lvl1pPr>
      <a:lvl2pPr marL="742950" indent="-28575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2pPr>
      <a:lvl3pPr marL="1143000" indent="-228600" algn="l" rtl="0" eaLnBrk="0" fontAlgn="base" hangingPunct="0">
        <a:spcBef>
          <a:spcPts val="500"/>
        </a:spcBef>
        <a:spcAft>
          <a:spcPct val="0"/>
        </a:spcAft>
        <a:buClr>
          <a:srgbClr val="000000"/>
        </a:buClr>
        <a:buSzPct val="100000"/>
        <a:buFont typeface="Arial" charset="0"/>
        <a:buChar char="o"/>
        <a:defRPr sz="2000">
          <a:solidFill>
            <a:schemeClr val="tx1"/>
          </a:solidFill>
          <a:latin typeface="+mn-lt"/>
          <a:ea typeface="+mn-ea"/>
          <a:sym typeface="Arial" charset="0"/>
        </a:defRPr>
      </a:lvl3pPr>
      <a:lvl4pPr marL="16002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4pPr>
      <a:lvl5pPr marL="20574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bezreg-muenster.de/de/gesundheit_und_soziales/pflege_und_gesundheitsfachberufe/gesundheitsfachberufe/index.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praxisanleitung-gfb@brms.nrw.de" TargetMode="External"/><Relationship Id="rId4" Type="http://schemas.openxmlformats.org/officeDocument/2006/relationships/hyperlink" Target="mailto:gesundheitsfachberufe@bezreg-muenster.nrw.d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pa.nrw.de/lip/authenticate.d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436563" y="5517233"/>
            <a:ext cx="8415337" cy="96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pPr>
            <a:r>
              <a:rPr lang="en-US" sz="2000" dirty="0" smtClean="0">
                <a:cs typeface="Arial" charset="0"/>
                <a:sym typeface="Arial" charset="0"/>
              </a:rPr>
              <a:t/>
            </a:r>
            <a:br>
              <a:rPr lang="en-US" sz="2000" dirty="0" smtClean="0">
                <a:cs typeface="Arial" charset="0"/>
                <a:sym typeface="Arial" charset="0"/>
              </a:rPr>
            </a:br>
            <a:r>
              <a:rPr lang="en-US" sz="2000" dirty="0" err="1" smtClean="0">
                <a:cs typeface="Arial" charset="0"/>
                <a:sym typeface="Arial" charset="0"/>
              </a:rPr>
              <a:t>Referentin</a:t>
            </a:r>
            <a:r>
              <a:rPr lang="en-US" sz="2000" dirty="0" smtClean="0">
                <a:cs typeface="Arial" charset="0"/>
                <a:sym typeface="Arial" charset="0"/>
              </a:rPr>
              <a:t>: Patricia Mohnen (Dipl. </a:t>
            </a:r>
            <a:r>
              <a:rPr lang="en-US" sz="2000" dirty="0" err="1" smtClean="0">
                <a:cs typeface="Arial" charset="0"/>
                <a:sym typeface="Arial" charset="0"/>
              </a:rPr>
              <a:t>Juristin</a:t>
            </a:r>
            <a:r>
              <a:rPr lang="en-US" sz="2000" dirty="0" smtClean="0">
                <a:cs typeface="Arial" charset="0"/>
                <a:sym typeface="Arial" charset="0"/>
              </a:rPr>
              <a:t>)</a:t>
            </a:r>
          </a:p>
          <a:p>
            <a:pPr>
              <a:lnSpc>
                <a:spcPct val="110000"/>
              </a:lnSpc>
            </a:pPr>
            <a:r>
              <a:rPr lang="en-US" sz="1600" dirty="0" smtClean="0">
                <a:cs typeface="Arial" charset="0"/>
                <a:sym typeface="Arial" charset="0"/>
              </a:rPr>
              <a:t>Münster, 15.01</a:t>
            </a:r>
            <a:r>
              <a:rPr lang="en-US" sz="1600" dirty="0" smtClean="0">
                <a:cs typeface="Arial" charset="0"/>
                <a:sym typeface="Arial" charset="0"/>
              </a:rPr>
              <a:t>., 29.01., 31.01. und 05.02.2025</a:t>
            </a:r>
            <a:endParaRPr lang="en-US" sz="1600" dirty="0">
              <a:cs typeface="Arial" charset="0"/>
              <a:sym typeface="Arial" charset="0"/>
            </a:endParaRPr>
          </a:p>
        </p:txBody>
      </p:sp>
      <p:sp>
        <p:nvSpPr>
          <p:cNvPr id="5123" name="Rectangle 5"/>
          <p:cNvSpPr>
            <a:spLocks/>
          </p:cNvSpPr>
          <p:nvPr/>
        </p:nvSpPr>
        <p:spPr bwMode="auto">
          <a:xfrm>
            <a:off x="436562" y="3976184"/>
            <a:ext cx="8415337"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pPr>
            <a:r>
              <a:rPr lang="en-US" sz="2800" b="1" dirty="0" err="1" smtClean="0">
                <a:cs typeface="Arial" charset="0"/>
                <a:sym typeface="Arial" charset="0"/>
              </a:rPr>
              <a:t>Austausch</a:t>
            </a:r>
            <a:r>
              <a:rPr lang="en-US" sz="2800" b="1" dirty="0" smtClean="0">
                <a:cs typeface="Arial" charset="0"/>
                <a:sym typeface="Arial" charset="0"/>
              </a:rPr>
              <a:t> </a:t>
            </a:r>
            <a:r>
              <a:rPr lang="en-US" sz="2800" b="1" dirty="0" err="1" smtClean="0">
                <a:cs typeface="Arial" charset="0"/>
                <a:sym typeface="Arial" charset="0"/>
              </a:rPr>
              <a:t>mit</a:t>
            </a:r>
            <a:r>
              <a:rPr lang="en-US" sz="2800" b="1" dirty="0" smtClean="0">
                <a:cs typeface="Arial" charset="0"/>
                <a:sym typeface="Arial" charset="0"/>
              </a:rPr>
              <a:t> den </a:t>
            </a:r>
            <a:r>
              <a:rPr lang="en-US" sz="2800" b="1" dirty="0" err="1" smtClean="0">
                <a:cs typeface="Arial" charset="0"/>
                <a:sym typeface="Arial" charset="0"/>
              </a:rPr>
              <a:t>Mitgliedern</a:t>
            </a:r>
            <a:r>
              <a:rPr lang="en-US" sz="2800" b="1" dirty="0" smtClean="0">
                <a:cs typeface="Arial" charset="0"/>
                <a:sym typeface="Arial" charset="0"/>
              </a:rPr>
              <a:t> des </a:t>
            </a:r>
            <a:r>
              <a:rPr lang="en-US" sz="2800" b="1" dirty="0" err="1" smtClean="0">
                <a:cs typeface="Arial" charset="0"/>
                <a:sym typeface="Arial" charset="0"/>
              </a:rPr>
              <a:t>Landesverbandes</a:t>
            </a:r>
            <a:r>
              <a:rPr lang="en-US" sz="2800" b="1" dirty="0" smtClean="0">
                <a:cs typeface="Arial" charset="0"/>
                <a:sym typeface="Arial" charset="0"/>
              </a:rPr>
              <a:t> der </a:t>
            </a:r>
            <a:r>
              <a:rPr lang="en-US" sz="2800" b="1" dirty="0" err="1">
                <a:cs typeface="Arial" charset="0"/>
                <a:sym typeface="Arial" charset="0"/>
              </a:rPr>
              <a:t>Hebammen</a:t>
            </a:r>
            <a:r>
              <a:rPr lang="en-US" sz="2800" b="1" dirty="0">
                <a:cs typeface="Arial" charset="0"/>
                <a:sym typeface="Arial" charset="0"/>
              </a:rPr>
              <a:t> NRW </a:t>
            </a:r>
            <a:endParaRPr lang="en-US" sz="2800" b="1" dirty="0" smtClean="0">
              <a:cs typeface="Arial" charset="0"/>
              <a:sym typeface="Arial" charset="0"/>
            </a:endParaRPr>
          </a:p>
          <a:p>
            <a:pPr>
              <a:lnSpc>
                <a:spcPct val="110000"/>
              </a:lnSpc>
            </a:pPr>
            <a:r>
              <a:rPr lang="en-US" sz="2000" dirty="0" err="1" smtClean="0">
                <a:cs typeface="Arial" charset="0"/>
                <a:sym typeface="Arial" charset="0"/>
              </a:rPr>
              <a:t>Neuerungen</a:t>
            </a:r>
            <a:r>
              <a:rPr lang="en-US" sz="2000" dirty="0" smtClean="0">
                <a:cs typeface="Arial" charset="0"/>
                <a:sym typeface="Arial" charset="0"/>
              </a:rPr>
              <a:t> </a:t>
            </a:r>
            <a:r>
              <a:rPr lang="en-US" sz="2000" dirty="0" err="1" smtClean="0">
                <a:cs typeface="Arial" charset="0"/>
                <a:sym typeface="Arial" charset="0"/>
              </a:rPr>
              <a:t>im</a:t>
            </a:r>
            <a:r>
              <a:rPr lang="en-US" sz="2000" dirty="0" smtClean="0">
                <a:cs typeface="Arial" charset="0"/>
                <a:sym typeface="Arial" charset="0"/>
              </a:rPr>
              <a:t> </a:t>
            </a:r>
            <a:r>
              <a:rPr lang="en-US" sz="2000" dirty="0" err="1" smtClean="0">
                <a:cs typeface="Arial" charset="0"/>
                <a:sym typeface="Arial" charset="0"/>
              </a:rPr>
              <a:t>Hebammenwesen</a:t>
            </a:r>
            <a:r>
              <a:rPr lang="en-US" sz="2000" dirty="0" smtClean="0">
                <a:cs typeface="Arial" charset="0"/>
                <a:sym typeface="Arial" charset="0"/>
              </a:rPr>
              <a:t> – </a:t>
            </a:r>
            <a:r>
              <a:rPr lang="en-US" sz="2000" dirty="0" err="1" smtClean="0">
                <a:cs typeface="Arial" charset="0"/>
                <a:sym typeface="Arial" charset="0"/>
              </a:rPr>
              <a:t>insbes</a:t>
            </a:r>
            <a:r>
              <a:rPr lang="en-US" sz="2000" dirty="0" smtClean="0">
                <a:cs typeface="Arial" charset="0"/>
                <a:sym typeface="Arial" charset="0"/>
              </a:rPr>
              <a:t>. </a:t>
            </a:r>
            <a:r>
              <a:rPr lang="en-US" sz="2000" dirty="0" err="1" smtClean="0">
                <a:cs typeface="Arial" charset="0"/>
                <a:sym typeface="Arial" charset="0"/>
              </a:rPr>
              <a:t>elektronisches</a:t>
            </a:r>
            <a:r>
              <a:rPr lang="en-US" sz="2000" dirty="0" smtClean="0">
                <a:cs typeface="Arial" charset="0"/>
                <a:sym typeface="Arial" charset="0"/>
              </a:rPr>
              <a:t> </a:t>
            </a:r>
            <a:r>
              <a:rPr lang="en-US" sz="2000" dirty="0" err="1" smtClean="0">
                <a:cs typeface="Arial" charset="0"/>
                <a:sym typeface="Arial" charset="0"/>
              </a:rPr>
              <a:t>Verfahren</a:t>
            </a:r>
            <a:r>
              <a:rPr lang="en-US" sz="2000" dirty="0" smtClean="0">
                <a:cs typeface="Arial" charset="0"/>
                <a:sym typeface="Arial" charset="0"/>
              </a:rPr>
              <a:t> </a:t>
            </a:r>
            <a:r>
              <a:rPr lang="en-US" sz="2000" dirty="0" err="1" smtClean="0">
                <a:cs typeface="Arial" charset="0"/>
                <a:sym typeface="Arial" charset="0"/>
              </a:rPr>
              <a:t>zum</a:t>
            </a:r>
            <a:r>
              <a:rPr lang="en-US" sz="2000" dirty="0" smtClean="0">
                <a:cs typeface="Arial" charset="0"/>
                <a:sym typeface="Arial" charset="0"/>
              </a:rPr>
              <a:t> </a:t>
            </a:r>
            <a:r>
              <a:rPr lang="en-US" sz="2000" dirty="0" err="1" smtClean="0">
                <a:cs typeface="Arial" charset="0"/>
                <a:sym typeface="Arial" charset="0"/>
              </a:rPr>
              <a:t>Nachweis</a:t>
            </a:r>
            <a:r>
              <a:rPr lang="en-US" sz="2000" dirty="0" smtClean="0">
                <a:cs typeface="Arial" charset="0"/>
                <a:sym typeface="Arial" charset="0"/>
              </a:rPr>
              <a:t> der </a:t>
            </a:r>
            <a:r>
              <a:rPr lang="en-US" sz="2000" dirty="0" err="1" smtClean="0">
                <a:cs typeface="Arial" charset="0"/>
                <a:sym typeface="Arial" charset="0"/>
              </a:rPr>
              <a:t>Tätigkeit</a:t>
            </a:r>
            <a:r>
              <a:rPr lang="en-US" sz="2000" dirty="0" smtClean="0">
                <a:cs typeface="Arial" charset="0"/>
                <a:sym typeface="Arial" charset="0"/>
              </a:rPr>
              <a:t> und von </a:t>
            </a:r>
            <a:r>
              <a:rPr lang="en-US" sz="2000" dirty="0" err="1" smtClean="0">
                <a:cs typeface="Arial" charset="0"/>
                <a:sym typeface="Arial" charset="0"/>
              </a:rPr>
              <a:t>Fortbildungsstunden</a:t>
            </a:r>
            <a:r>
              <a:rPr lang="en-US" sz="2000" dirty="0" smtClean="0">
                <a:cs typeface="Arial" charset="0"/>
                <a:sym typeface="Arial" charset="0"/>
              </a:rPr>
              <a:t> </a:t>
            </a:r>
          </a:p>
        </p:txBody>
      </p:sp>
      <p:sp>
        <p:nvSpPr>
          <p:cNvPr id="5124" name="Rectangle 3"/>
          <p:cNvSpPr>
            <a:spLocks/>
          </p:cNvSpPr>
          <p:nvPr/>
        </p:nvSpPr>
        <p:spPr bwMode="auto">
          <a:xfrm>
            <a:off x="457200" y="6480175"/>
            <a:ext cx="5041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100" dirty="0">
                <a:cs typeface="Arial" charset="0"/>
                <a:sym typeface="Arial" charset="0"/>
              </a:rPr>
              <a:t>Ort, </a:t>
            </a:r>
            <a:r>
              <a:rPr lang="en-US" sz="1100" dirty="0" smtClean="0">
                <a:cs typeface="Arial" charset="0"/>
                <a:sym typeface="Arial" charset="0"/>
              </a:rPr>
              <a:t>Datum</a:t>
            </a:r>
            <a:endParaRPr lang="en-US" sz="1100" dirty="0">
              <a:cs typeface="Arial" charset="0"/>
              <a:sym typeface="Arial" charset="0"/>
            </a:endParaRPr>
          </a:p>
        </p:txBody>
      </p:sp>
      <p:sp>
        <p:nvSpPr>
          <p:cNvPr id="5" name="Textfeld 4"/>
          <p:cNvSpPr txBox="1"/>
          <p:nvPr/>
        </p:nvSpPr>
        <p:spPr>
          <a:xfrm>
            <a:off x="6696744" y="884910"/>
            <a:ext cx="2483768" cy="707886"/>
          </a:xfrm>
          <a:prstGeom prst="rect">
            <a:avLst/>
          </a:prstGeom>
          <a:noFill/>
        </p:spPr>
        <p:txBody>
          <a:bodyPr wrap="square" rtlCol="0">
            <a:spAutoFit/>
          </a:bodyPr>
          <a:lstStyle/>
          <a:p>
            <a:r>
              <a:rPr lang="de-DE" sz="1000" dirty="0"/>
              <a:t>https://www.bezreg-muenster.de/de/gesundheit_und_soziales/pflege_und_gesundheitsfachberufe/gesundheitsfachberufe/index.html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Startseite / Stammdaten</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0" dirty="0"/>
          </a:p>
          <a:p>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10</a:t>
            </a:fld>
            <a:endParaRPr lang="de-DE" dirty="0"/>
          </a:p>
        </p:txBody>
      </p:sp>
      <p:cxnSp>
        <p:nvCxnSpPr>
          <p:cNvPr id="13" name="Gerader Verbinder 12"/>
          <p:cNvCxnSpPr/>
          <p:nvPr/>
        </p:nvCxnSpPr>
        <p:spPr>
          <a:xfrm>
            <a:off x="792000" y="3626921"/>
            <a:ext cx="7560000" cy="18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052000" y="1232756"/>
            <a:ext cx="5040000" cy="2160000"/>
          </a:xfrm>
          <a:prstGeom prst="rect">
            <a:avLst/>
          </a:prstGeom>
        </p:spPr>
      </p:pic>
      <p:pic>
        <p:nvPicPr>
          <p:cNvPr id="6" name="Grafik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052000" y="3933296"/>
            <a:ext cx="5040000" cy="2160000"/>
          </a:xfrm>
          <a:prstGeom prst="rect">
            <a:avLst/>
          </a:prstGeom>
        </p:spPr>
      </p:pic>
      <p:sp>
        <p:nvSpPr>
          <p:cNvPr id="9" name="Ellipse 8"/>
          <p:cNvSpPr/>
          <p:nvPr/>
        </p:nvSpPr>
        <p:spPr>
          <a:xfrm>
            <a:off x="1835696" y="1160748"/>
            <a:ext cx="1367872" cy="141931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3465512" y="5500902"/>
            <a:ext cx="1178495" cy="396268"/>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810970" y="1989590"/>
            <a:ext cx="966931" cy="646331"/>
          </a:xfrm>
          <a:prstGeom prst="rect">
            <a:avLst/>
          </a:prstGeom>
          <a:noFill/>
        </p:spPr>
        <p:txBody>
          <a:bodyPr wrap="none" rtlCol="0">
            <a:spAutoFit/>
          </a:bodyPr>
          <a:lstStyle/>
          <a:p>
            <a:r>
              <a:rPr lang="de-DE" dirty="0" smtClean="0"/>
              <a:t>Frei-</a:t>
            </a:r>
            <a:br>
              <a:rPr lang="de-DE" dirty="0" smtClean="0"/>
            </a:br>
            <a:r>
              <a:rPr lang="de-DE" dirty="0" err="1" smtClean="0"/>
              <a:t>berufler</a:t>
            </a:r>
            <a:endParaRPr lang="de-DE" dirty="0"/>
          </a:p>
        </p:txBody>
      </p:sp>
      <p:sp>
        <p:nvSpPr>
          <p:cNvPr id="12" name="Textfeld 11"/>
          <p:cNvSpPr txBox="1"/>
          <p:nvPr/>
        </p:nvSpPr>
        <p:spPr>
          <a:xfrm>
            <a:off x="791735" y="4690130"/>
            <a:ext cx="1005403" cy="646331"/>
          </a:xfrm>
          <a:prstGeom prst="rect">
            <a:avLst/>
          </a:prstGeom>
          <a:noFill/>
        </p:spPr>
        <p:txBody>
          <a:bodyPr wrap="none" rtlCol="0">
            <a:spAutoFit/>
          </a:bodyPr>
          <a:lstStyle/>
          <a:p>
            <a:r>
              <a:rPr lang="de-DE" dirty="0" smtClean="0"/>
              <a:t>Ein-</a:t>
            </a:r>
            <a:br>
              <a:rPr lang="de-DE" dirty="0" smtClean="0"/>
            </a:br>
            <a:r>
              <a:rPr lang="de-DE" dirty="0" err="1" smtClean="0"/>
              <a:t>richtung</a:t>
            </a:r>
            <a:endParaRPr lang="de-DE" dirty="0"/>
          </a:p>
        </p:txBody>
      </p:sp>
    </p:spTree>
    <p:extLst>
      <p:ext uri="{BB962C8B-B14F-4D97-AF65-F5344CB8AC3E}">
        <p14:creationId xmlns:p14="http://schemas.microsoft.com/office/powerpoint/2010/main" val="30900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Angaben zum Arbeitsverhältnis</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0" dirty="0"/>
          </a:p>
          <a:p>
            <a:r>
              <a:rPr lang="de-DE" sz="1800" dirty="0" smtClean="0"/>
              <a:t>„Person arbeitet in folgenden </a:t>
            </a:r>
            <a:br>
              <a:rPr lang="de-DE" sz="1800" dirty="0" smtClean="0"/>
            </a:br>
            <a:r>
              <a:rPr lang="de-DE" sz="1800" dirty="0" smtClean="0"/>
              <a:t>weiteren Einrichtungen“ bei:</a:t>
            </a:r>
          </a:p>
          <a:p>
            <a:pPr lvl="1">
              <a:buFont typeface="Symbol" panose="05050102010706020507" pitchFamily="18" charset="2"/>
              <a:buChar char="-"/>
            </a:pPr>
            <a:r>
              <a:rPr lang="de-DE" sz="1800" dirty="0" smtClean="0"/>
              <a:t>Freiberuflichkeit und </a:t>
            </a:r>
            <a:br>
              <a:rPr lang="de-DE" sz="1800" dirty="0" smtClean="0"/>
            </a:br>
            <a:r>
              <a:rPr lang="de-DE" sz="1800" dirty="0" smtClean="0"/>
              <a:t>Anstellung</a:t>
            </a:r>
          </a:p>
          <a:p>
            <a:pPr lvl="1">
              <a:buFont typeface="Symbol" panose="05050102010706020507" pitchFamily="18" charset="2"/>
              <a:buChar char="-"/>
            </a:pPr>
            <a:r>
              <a:rPr lang="de-DE" sz="1800" dirty="0" smtClean="0"/>
              <a:t>Tätigkeit bei mehreren </a:t>
            </a:r>
            <a:r>
              <a:rPr lang="de-DE" sz="1800" dirty="0" err="1" smtClean="0"/>
              <a:t>Arbeitgebenden</a:t>
            </a:r>
            <a:endParaRPr lang="de-DE" sz="1800" dirty="0" smtClean="0"/>
          </a:p>
          <a:p>
            <a:pPr lvl="1">
              <a:buFont typeface="Symbol" panose="05050102010706020507" pitchFamily="18" charset="2"/>
              <a:buChar char="-"/>
            </a:pPr>
            <a:r>
              <a:rPr lang="de-DE" sz="1800" dirty="0" smtClean="0"/>
              <a:t>Tätigkeit in mehreren Regierungsbezirken oder  Bundesländern</a:t>
            </a:r>
          </a:p>
          <a:p>
            <a:pPr lvl="1">
              <a:buFont typeface="Symbol" panose="05050102010706020507" pitchFamily="18" charset="2"/>
              <a:buChar char="-"/>
            </a:pPr>
            <a:r>
              <a:rPr lang="de-DE" sz="1800" dirty="0" smtClean="0"/>
              <a:t>Keine doppelte Registrierung</a:t>
            </a:r>
            <a:br>
              <a:rPr lang="de-DE" sz="1800" dirty="0" smtClean="0"/>
            </a:br>
            <a:r>
              <a:rPr lang="de-DE" sz="1800" dirty="0" smtClean="0"/>
              <a:t>und kein Pflichtfeld!</a:t>
            </a:r>
            <a:br>
              <a:rPr lang="de-DE" sz="1800" dirty="0" smtClean="0"/>
            </a:b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11</a:t>
            </a:fld>
            <a:endParaRPr lang="de-DE" dirty="0"/>
          </a:p>
        </p:txBody>
      </p:sp>
      <p:pic>
        <p:nvPicPr>
          <p:cNvPr id="8" name="Bildplatzhalter 7"/>
          <p:cNvPicPr>
            <a:picLocks noGrp="1"/>
          </p:cNvPicPr>
          <p:nvPr>
            <p:ph type="pic" sz="quarter" idx="4294967295"/>
          </p:nvPr>
        </p:nvPicPr>
        <p:blipFill rotWithShape="1">
          <a:blip r:embed="rId3" cstate="print">
            <a:extLst>
              <a:ext uri="{28A0092B-C50C-407E-A947-70E740481C1C}">
                <a14:useLocalDpi xmlns:a14="http://schemas.microsoft.com/office/drawing/2010/main" val="0"/>
              </a:ext>
            </a:extLst>
          </a:blip>
          <a:srcRect l="-15546" t="-4531" r="8668" b="-6948"/>
          <a:stretch/>
        </p:blipFill>
        <p:spPr>
          <a:xfrm>
            <a:off x="4608004" y="1340768"/>
            <a:ext cx="3960440"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5652120" y="3787241"/>
            <a:ext cx="2808312" cy="419819"/>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061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Angaben zur Person (1)</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0" dirty="0"/>
          </a:p>
          <a:p>
            <a:r>
              <a:rPr lang="de-DE" sz="1800" dirty="0" smtClean="0"/>
              <a:t>Anlage der Stammdaten</a:t>
            </a:r>
          </a:p>
          <a:p>
            <a:pPr lvl="1">
              <a:buFont typeface="Symbol" panose="05050102010706020507" pitchFamily="18" charset="2"/>
              <a:buChar char="-"/>
            </a:pPr>
            <a:r>
              <a:rPr lang="de-DE" sz="1800" dirty="0" smtClean="0"/>
              <a:t>Mit Ausnahme des Geburtsnamens sind </a:t>
            </a:r>
            <a:br>
              <a:rPr lang="de-DE" sz="1800" dirty="0" smtClean="0"/>
            </a:br>
            <a:r>
              <a:rPr lang="de-DE" sz="1800" dirty="0" smtClean="0"/>
              <a:t>alle Angaben später </a:t>
            </a:r>
            <a:br>
              <a:rPr lang="de-DE" sz="1800" dirty="0" smtClean="0"/>
            </a:br>
            <a:r>
              <a:rPr lang="de-DE" sz="1800" dirty="0" smtClean="0"/>
              <a:t>noch veränderbar;</a:t>
            </a:r>
            <a:br>
              <a:rPr lang="de-DE" sz="1800" dirty="0" smtClean="0"/>
            </a:br>
            <a:r>
              <a:rPr lang="de-DE" sz="1800" dirty="0" smtClean="0"/>
              <a:t>je nach Status:</a:t>
            </a:r>
          </a:p>
          <a:p>
            <a:pPr lvl="2">
              <a:buFont typeface="Courier New" panose="02070309020205020404" pitchFamily="49" charset="0"/>
              <a:buChar char="o"/>
            </a:pPr>
            <a:r>
              <a:rPr lang="de-DE" sz="1800" dirty="0" smtClean="0"/>
              <a:t>„Datensatz zur Bearbeitung freischalten“ bzw.</a:t>
            </a:r>
          </a:p>
          <a:p>
            <a:pPr lvl="2">
              <a:buFont typeface="Courier New" panose="02070309020205020404" pitchFamily="49" charset="0"/>
              <a:buChar char="o"/>
            </a:pPr>
            <a:r>
              <a:rPr lang="de-DE" sz="1800" dirty="0" smtClean="0"/>
              <a:t>„Einreichung abbrechen“</a:t>
            </a:r>
            <a:br>
              <a:rPr lang="de-DE" sz="1800" dirty="0" smtClean="0"/>
            </a:br>
            <a:endParaRPr lang="de-DE" sz="1800" b="1" dirty="0"/>
          </a:p>
          <a:p>
            <a:pPr marL="514350" lvl="1" indent="0">
              <a:buNone/>
            </a:pPr>
            <a:r>
              <a:rPr lang="de-DE" sz="1800" b="1" dirty="0" smtClean="0"/>
              <a:t>&gt;&gt; Stammdaten &gt; ganz unten &lt;&lt;</a:t>
            </a:r>
            <a:r>
              <a:rPr lang="de-DE" sz="1800" dirty="0" smtClean="0"/>
              <a:t/>
            </a:r>
            <a:br>
              <a:rPr lang="de-DE" sz="1800" dirty="0" smtClean="0"/>
            </a:b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12</a:t>
            </a:fld>
            <a:endParaRPr lang="de-DE" dirty="0"/>
          </a:p>
        </p:txBody>
      </p:sp>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p:cNvPicPr>
          <p:nvPr/>
        </p:nvPicPr>
        <p:blipFill rotWithShape="1">
          <a:blip r:embed="rId3" cstate="print">
            <a:extLst>
              <a:ext uri="{28A0092B-C50C-407E-A947-70E740481C1C}">
                <a14:useLocalDpi xmlns:a14="http://schemas.microsoft.com/office/drawing/2010/main" val="0"/>
              </a:ext>
            </a:extLst>
          </a:blip>
          <a:srcRect t="-14805" b="-14805"/>
          <a:stretch/>
        </p:blipFill>
        <p:spPr>
          <a:xfrm>
            <a:off x="4855759" y="3501008"/>
            <a:ext cx="3928709" cy="2700300"/>
          </a:xfrm>
          <a:prstGeom prst="rect">
            <a:avLst/>
          </a:prstGeom>
        </p:spPr>
      </p:pic>
      <p:pic>
        <p:nvPicPr>
          <p:cNvPr id="7" name="Grafik 6"/>
          <p:cNvPicPr>
            <a:picLocks/>
          </p:cNvPicPr>
          <p:nvPr/>
        </p:nvPicPr>
        <p:blipFill rotWithShape="1">
          <a:blip r:embed="rId4">
            <a:extLst>
              <a:ext uri="{28A0092B-C50C-407E-A947-70E740481C1C}">
                <a14:useLocalDpi xmlns:a14="http://schemas.microsoft.com/office/drawing/2010/main" val="0"/>
              </a:ext>
            </a:extLst>
          </a:blip>
          <a:srcRect t="8513" b="12229"/>
          <a:stretch/>
        </p:blipFill>
        <p:spPr>
          <a:xfrm>
            <a:off x="4855760" y="1521268"/>
            <a:ext cx="3928708" cy="2015744"/>
          </a:xfrm>
          <a:prstGeom prst="rect">
            <a:avLst/>
          </a:prstGeom>
        </p:spPr>
      </p:pic>
      <p:sp>
        <p:nvSpPr>
          <p:cNvPr id="10" name="Ellipse 9"/>
          <p:cNvSpPr/>
          <p:nvPr/>
        </p:nvSpPr>
        <p:spPr>
          <a:xfrm>
            <a:off x="5256076" y="3104964"/>
            <a:ext cx="2124236" cy="432048"/>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364088" y="5337212"/>
            <a:ext cx="1133550" cy="324036"/>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313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Angaben zur Person (2)</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0" dirty="0"/>
          </a:p>
          <a:p>
            <a:endParaRPr lang="de-DE" sz="1800" dirty="0" smtClean="0"/>
          </a:p>
          <a:p>
            <a:r>
              <a:rPr lang="de-DE" sz="1800" dirty="0" smtClean="0"/>
              <a:t>Anlage der Stammdaten</a:t>
            </a:r>
          </a:p>
          <a:p>
            <a:pPr lvl="1">
              <a:buFont typeface="Symbol" panose="05050102010706020507" pitchFamily="18" charset="2"/>
              <a:buChar char="-"/>
            </a:pPr>
            <a:r>
              <a:rPr lang="de-DE" sz="1800" dirty="0" smtClean="0"/>
              <a:t>Berufliche (!) Anschrift</a:t>
            </a:r>
          </a:p>
          <a:p>
            <a:pPr lvl="1">
              <a:buFont typeface="Symbol" panose="05050102010706020507" pitchFamily="18" charset="2"/>
              <a:buChar char="-"/>
            </a:pPr>
            <a:r>
              <a:rPr lang="de-DE" sz="1800" dirty="0" smtClean="0"/>
              <a:t>Bei Angabe mehrerer </a:t>
            </a:r>
            <a:br>
              <a:rPr lang="de-DE" sz="1800" dirty="0" smtClean="0"/>
            </a:br>
            <a:r>
              <a:rPr lang="de-DE" sz="1800" dirty="0" smtClean="0"/>
              <a:t>Berufe werden mehrere Tätigkeitsanzeigen und Fortbildungszyklen </a:t>
            </a:r>
            <a:br>
              <a:rPr lang="de-DE" sz="1800" dirty="0" smtClean="0"/>
            </a:br>
            <a:r>
              <a:rPr lang="de-DE" sz="1800" dirty="0" smtClean="0"/>
              <a:t>generiert</a:t>
            </a:r>
          </a:p>
          <a:p>
            <a:r>
              <a:rPr lang="de-DE" sz="1800" dirty="0" smtClean="0"/>
              <a:t>Speichern! (</a:t>
            </a:r>
            <a:r>
              <a:rPr lang="de-DE" sz="1800" dirty="0"/>
              <a:t>o</a:t>
            </a:r>
            <a:r>
              <a:rPr lang="de-DE" sz="1800" dirty="0" smtClean="0"/>
              <a:t>ben rechts)</a:t>
            </a:r>
            <a:br>
              <a:rPr lang="de-DE" sz="1800" dirty="0" smtClean="0"/>
            </a:b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13</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9564" t="-7480" r="-4613" b="-3915"/>
          <a:stretch/>
        </p:blipFill>
        <p:spPr>
          <a:xfrm>
            <a:off x="4570477" y="1374963"/>
            <a:ext cx="4316400"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4958012" y="3032955"/>
            <a:ext cx="972108" cy="252029"/>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4958012" y="5121188"/>
            <a:ext cx="1450192" cy="1106575"/>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2300" y="1378630"/>
            <a:ext cx="1330363" cy="296656"/>
          </a:xfrm>
          <a:prstGeom prst="rect">
            <a:avLst/>
          </a:prstGeom>
        </p:spPr>
      </p:pic>
      <p:sp>
        <p:nvSpPr>
          <p:cNvPr id="9" name="Ellipse 8"/>
          <p:cNvSpPr/>
          <p:nvPr/>
        </p:nvSpPr>
        <p:spPr>
          <a:xfrm>
            <a:off x="7884368" y="1448780"/>
            <a:ext cx="468052" cy="324036"/>
          </a:xfrm>
          <a:prstGeom prst="ellipse">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40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Angaben zum Beruf</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r>
              <a:rPr lang="de-DE" sz="1800" dirty="0" smtClean="0"/>
              <a:t>Checkbox „ist freiberuflich tätig“ </a:t>
            </a:r>
            <a:br>
              <a:rPr lang="de-DE" sz="1800" dirty="0" smtClean="0"/>
            </a:br>
            <a:r>
              <a:rPr lang="de-DE" sz="1800" dirty="0" smtClean="0"/>
              <a:t>auch für </a:t>
            </a:r>
            <a:r>
              <a:rPr lang="de-DE" sz="1800" dirty="0" err="1" smtClean="0"/>
              <a:t>Arbeitgebende</a:t>
            </a:r>
            <a:r>
              <a:rPr lang="de-DE" sz="1800" dirty="0" smtClean="0"/>
              <a:t>:</a:t>
            </a:r>
            <a:endParaRPr lang="de-DE" sz="1800" dirty="0"/>
          </a:p>
          <a:p>
            <a:pPr lvl="1">
              <a:spcBef>
                <a:spcPts val="0"/>
              </a:spcBef>
              <a:buFont typeface="Symbol" panose="05050102010706020507" pitchFamily="18" charset="2"/>
              <a:buChar char="-"/>
            </a:pPr>
            <a:r>
              <a:rPr lang="de-DE" sz="1600" dirty="0" smtClean="0"/>
              <a:t>Bei Freiberuflichkeit </a:t>
            </a:r>
            <a:br>
              <a:rPr lang="de-DE" sz="1600" dirty="0" smtClean="0"/>
            </a:br>
            <a:r>
              <a:rPr lang="de-DE" sz="1600" u="sng" dirty="0" smtClean="0"/>
              <a:t>und</a:t>
            </a:r>
            <a:r>
              <a:rPr lang="de-DE" sz="1600" dirty="0" smtClean="0"/>
              <a:t> Anstellung</a:t>
            </a:r>
          </a:p>
          <a:p>
            <a:pPr lvl="1">
              <a:spcBef>
                <a:spcPts val="0"/>
              </a:spcBef>
              <a:buFont typeface="Symbol" panose="05050102010706020507" pitchFamily="18" charset="2"/>
              <a:buChar char="-"/>
            </a:pPr>
            <a:r>
              <a:rPr lang="de-DE" sz="1600" dirty="0" smtClean="0"/>
              <a:t>Upload eines </a:t>
            </a:r>
            <a:br>
              <a:rPr lang="de-DE" sz="1600" dirty="0" smtClean="0"/>
            </a:br>
            <a:r>
              <a:rPr lang="de-DE" sz="1600" dirty="0" smtClean="0"/>
              <a:t>Versicherungs-</a:t>
            </a:r>
            <a:br>
              <a:rPr lang="de-DE" sz="1600" dirty="0" smtClean="0"/>
            </a:br>
            <a:r>
              <a:rPr lang="de-DE" sz="1600" dirty="0" err="1" smtClean="0"/>
              <a:t>nachweises</a:t>
            </a:r>
            <a:endParaRPr lang="de-DE" sz="1600" dirty="0" smtClean="0"/>
          </a:p>
          <a:p>
            <a:r>
              <a:rPr lang="de-DE" sz="1800" dirty="0" smtClean="0"/>
              <a:t>Ausstellungsdatum der Berufserlaubnis = </a:t>
            </a:r>
            <a:br>
              <a:rPr lang="de-DE" sz="1800" dirty="0" smtClean="0"/>
            </a:br>
            <a:r>
              <a:rPr lang="de-DE" sz="1800" dirty="0" smtClean="0"/>
              <a:t>Unterschriftsdatum! </a:t>
            </a:r>
          </a:p>
          <a:p>
            <a:r>
              <a:rPr lang="de-DE" sz="1800" dirty="0" smtClean="0"/>
              <a:t>Abweichender Beginn der Berufsausübung in NRW?</a:t>
            </a:r>
            <a:br>
              <a:rPr lang="de-DE" sz="1800" dirty="0" smtClean="0"/>
            </a:br>
            <a:r>
              <a:rPr lang="de-DE" sz="1800" dirty="0" smtClean="0"/>
              <a:t>Relevant bei Um-/Zuzug</a:t>
            </a:r>
          </a:p>
          <a:p>
            <a:r>
              <a:rPr lang="de-DE" sz="1800" dirty="0" smtClean="0"/>
              <a:t>Upload der Berufserlaubnis</a:t>
            </a:r>
            <a:br>
              <a:rPr lang="de-DE" sz="1800" dirty="0" smtClean="0"/>
            </a:br>
            <a:r>
              <a:rPr lang="de-DE" sz="1800" dirty="0" smtClean="0"/>
              <a:t>(Bestenfalls als Scan und PDF)</a:t>
            </a:r>
            <a:br>
              <a:rPr lang="de-DE" sz="1800" dirty="0" smtClean="0"/>
            </a:b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14</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11112" t="722" r="9259" b="-3030"/>
          <a:stretch/>
        </p:blipFill>
        <p:spPr>
          <a:xfrm>
            <a:off x="4572000" y="1374962"/>
            <a:ext cx="4030663" cy="4852801"/>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5076055" y="2716289"/>
            <a:ext cx="288033" cy="273295"/>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6804248" y="4149080"/>
            <a:ext cx="396044" cy="36004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112060" y="3645024"/>
            <a:ext cx="432048" cy="504056"/>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800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Angaben zur Praxisanleitung (1) </a:t>
            </a:r>
            <a:endParaRPr lang="de-DE" dirty="0"/>
          </a:p>
        </p:txBody>
      </p:sp>
      <p:sp>
        <p:nvSpPr>
          <p:cNvPr id="11" name="Textplatzhalter 10"/>
          <p:cNvSpPr>
            <a:spLocks noGrp="1"/>
          </p:cNvSpPr>
          <p:nvPr>
            <p:ph type="body" sz="quarter" idx="14"/>
          </p:nvPr>
        </p:nvSpPr>
        <p:spPr>
          <a:xfrm>
            <a:off x="251520" y="1374775"/>
            <a:ext cx="8594515" cy="4852988"/>
          </a:xfrm>
          <a:ln>
            <a:noFill/>
          </a:ln>
        </p:spPr>
        <p:txBody>
          <a:bodyPr/>
          <a:lstStyle/>
          <a:p>
            <a:r>
              <a:rPr lang="de-DE" sz="1800" dirty="0" smtClean="0"/>
              <a:t>Angaben nur erforderlich bei praxisanleitender Tätigkeit</a:t>
            </a:r>
          </a:p>
          <a:p>
            <a:r>
              <a:rPr lang="de-DE" sz="1800" dirty="0" smtClean="0"/>
              <a:t>Nutzeroberfläche und Fortbildungszyklus variieren</a:t>
            </a:r>
            <a:br>
              <a:rPr lang="de-DE" sz="1800" dirty="0" smtClean="0"/>
            </a:br>
            <a:r>
              <a:rPr lang="de-DE" sz="1800" dirty="0" smtClean="0"/>
              <a:t>in Abhängigkeit zum sog. </a:t>
            </a:r>
            <a:r>
              <a:rPr lang="de-DE" sz="1800" u="sng" dirty="0" smtClean="0"/>
              <a:t>Bestandsschutz!</a:t>
            </a:r>
          </a:p>
          <a:p>
            <a:r>
              <a:rPr lang="de-DE" sz="1800" dirty="0" smtClean="0"/>
              <a:t>§§ 10, 59 </a:t>
            </a:r>
            <a:r>
              <a:rPr lang="de-DE" sz="1800" dirty="0" err="1" smtClean="0"/>
              <a:t>HebStPrV</a:t>
            </a:r>
            <a:r>
              <a:rPr lang="de-DE" sz="1800" dirty="0" smtClean="0"/>
              <a:t>:</a:t>
            </a:r>
            <a:endParaRPr lang="de-DE" sz="1600" dirty="0" smtClean="0"/>
          </a:p>
          <a:p>
            <a:pPr lvl="1">
              <a:spcAft>
                <a:spcPts val="1200"/>
              </a:spcAft>
              <a:buFont typeface="Symbol" panose="05050102010706020507" pitchFamily="18" charset="2"/>
              <a:buChar char="-"/>
            </a:pPr>
            <a:r>
              <a:rPr lang="de-DE" sz="1400" dirty="0" smtClean="0"/>
              <a:t>„Zur </a:t>
            </a:r>
            <a:r>
              <a:rPr lang="de-DE" sz="1400" dirty="0"/>
              <a:t>Praxisanleitung befähigt ist eine Person, wenn </a:t>
            </a:r>
            <a:r>
              <a:rPr lang="de-DE" sz="1400" dirty="0" smtClean="0"/>
              <a:t>sie</a:t>
            </a:r>
            <a:br>
              <a:rPr lang="de-DE" sz="1400" dirty="0" smtClean="0"/>
            </a:br>
            <a:r>
              <a:rPr lang="de-DE" sz="1400" dirty="0" smtClean="0"/>
              <a:t>1. über </a:t>
            </a:r>
            <a:r>
              <a:rPr lang="de-DE" sz="1400" dirty="0"/>
              <a:t>eine </a:t>
            </a:r>
            <a:r>
              <a:rPr lang="de-DE" sz="1400" b="1" dirty="0"/>
              <a:t>Erlaubnis</a:t>
            </a:r>
            <a:r>
              <a:rPr lang="de-DE" sz="1400" dirty="0"/>
              <a:t> zum Führen der </a:t>
            </a:r>
            <a:r>
              <a:rPr lang="de-DE" sz="1400" dirty="0" smtClean="0"/>
              <a:t>Berufsbezeichnung [...] verfügt,</a:t>
            </a:r>
            <a:br>
              <a:rPr lang="de-DE" sz="1400" dirty="0" smtClean="0"/>
            </a:br>
            <a:r>
              <a:rPr lang="de-DE" sz="1400" dirty="0" smtClean="0"/>
              <a:t>2. über </a:t>
            </a:r>
            <a:r>
              <a:rPr lang="de-DE" sz="1400" b="1" dirty="0"/>
              <a:t>Berufserfahrung</a:t>
            </a:r>
            <a:r>
              <a:rPr lang="de-DE" sz="1400" dirty="0"/>
              <a:t> </a:t>
            </a:r>
            <a:r>
              <a:rPr lang="de-DE" sz="1400" dirty="0" smtClean="0"/>
              <a:t>[...] </a:t>
            </a:r>
            <a:r>
              <a:rPr lang="de-DE" sz="1400" dirty="0"/>
              <a:t>von mindestens zwei Jahren </a:t>
            </a:r>
            <a:r>
              <a:rPr lang="de-DE" sz="1400" dirty="0" smtClean="0"/>
              <a:t>verfügt,</a:t>
            </a:r>
            <a:br>
              <a:rPr lang="de-DE" sz="1400" dirty="0" smtClean="0"/>
            </a:br>
            <a:r>
              <a:rPr lang="de-DE" sz="1400" dirty="0" smtClean="0"/>
              <a:t>3. eine </a:t>
            </a:r>
            <a:r>
              <a:rPr lang="de-DE" sz="1400" dirty="0"/>
              <a:t>berufspädagogische </a:t>
            </a:r>
            <a:r>
              <a:rPr lang="de-DE" sz="1400" b="1" dirty="0"/>
              <a:t>Zusatzqualifikation</a:t>
            </a:r>
            <a:r>
              <a:rPr lang="de-DE" sz="1400" dirty="0"/>
              <a:t> im Umfang </a:t>
            </a:r>
            <a:r>
              <a:rPr lang="de-DE" sz="1400" dirty="0" smtClean="0"/>
              <a:t>von </a:t>
            </a:r>
            <a:r>
              <a:rPr lang="de-DE" sz="1400" dirty="0"/>
              <a:t>300 Stunden absolviert hat </a:t>
            </a:r>
            <a:r>
              <a:rPr lang="de-DE" sz="1400" dirty="0" smtClean="0"/>
              <a:t>und</a:t>
            </a:r>
            <a:br>
              <a:rPr lang="de-DE" sz="1400" dirty="0" smtClean="0"/>
            </a:br>
            <a:r>
              <a:rPr lang="de-DE" sz="1400" dirty="0" smtClean="0"/>
              <a:t>4. [...] </a:t>
            </a:r>
            <a:r>
              <a:rPr lang="de-DE" sz="1400" dirty="0"/>
              <a:t>berufspädagogische </a:t>
            </a:r>
            <a:r>
              <a:rPr lang="de-DE" sz="1400" b="1" dirty="0"/>
              <a:t>Fortbildungen</a:t>
            </a:r>
            <a:r>
              <a:rPr lang="de-DE" sz="1400" dirty="0"/>
              <a:t> im Umfang von </a:t>
            </a:r>
            <a:r>
              <a:rPr lang="de-DE" sz="1400" dirty="0" smtClean="0"/>
              <a:t>24 </a:t>
            </a:r>
            <a:r>
              <a:rPr lang="de-DE" sz="1400" dirty="0"/>
              <a:t>Stunden jährlich </a:t>
            </a:r>
            <a:r>
              <a:rPr lang="de-DE" sz="1400" dirty="0" smtClean="0"/>
              <a:t>absolviert.</a:t>
            </a:r>
            <a:r>
              <a:rPr lang="de-DE" sz="1400" dirty="0"/>
              <a:t/>
            </a:r>
            <a:br>
              <a:rPr lang="de-DE" sz="1400" dirty="0"/>
            </a:br>
            <a:r>
              <a:rPr lang="de-DE" sz="1400" dirty="0" smtClean="0"/>
              <a:t/>
            </a:r>
            <a:br>
              <a:rPr lang="de-DE" sz="1400" dirty="0" smtClean="0"/>
            </a:br>
            <a:r>
              <a:rPr lang="de-DE" sz="1400" dirty="0" smtClean="0"/>
              <a:t>Die </a:t>
            </a:r>
            <a:r>
              <a:rPr lang="de-DE" sz="1400" dirty="0"/>
              <a:t>Länder können den Zeitraum, in dem die berufspädagogischen Fortbildungen </a:t>
            </a:r>
            <a:r>
              <a:rPr lang="de-DE" sz="1400" dirty="0" smtClean="0"/>
              <a:t>zu </a:t>
            </a:r>
            <a:r>
              <a:rPr lang="de-DE" sz="1400" dirty="0"/>
              <a:t>absolvieren sind, auf bis zu </a:t>
            </a:r>
            <a:r>
              <a:rPr lang="de-DE" sz="1400" u="sng" dirty="0"/>
              <a:t>drei Jahre </a:t>
            </a:r>
            <a:r>
              <a:rPr lang="de-DE" sz="1400" dirty="0"/>
              <a:t>verlängern. Der Stundenumfang ist entsprechend zu erhöhen</a:t>
            </a:r>
            <a:r>
              <a:rPr lang="de-DE" sz="1400" dirty="0" smtClean="0"/>
              <a:t>.“</a:t>
            </a:r>
          </a:p>
          <a:p>
            <a:pPr lvl="1">
              <a:spcBef>
                <a:spcPts val="0"/>
              </a:spcBef>
              <a:buFont typeface="Symbol" panose="05050102010706020507" pitchFamily="18" charset="2"/>
              <a:buChar char="-"/>
            </a:pPr>
            <a:r>
              <a:rPr lang="de-DE" sz="1400" dirty="0" smtClean="0"/>
              <a:t>„Auf </a:t>
            </a:r>
            <a:r>
              <a:rPr lang="de-DE" sz="1400" dirty="0"/>
              <a:t>Personen, die am 31. Dezember 2019 als praxisanleitende Person tätig sind oder auf der Grundlage des Hebammengesetzes in der bis zum 31. Dezember 2019 geltenden Fassung zur Praxisanleitung ermächtigt worden sind, ist § 10 Absatz 1 Nummer 2 und 3 nicht anzuwenden</a:t>
            </a:r>
            <a:r>
              <a:rPr lang="de-DE" sz="1400" dirty="0" smtClean="0"/>
              <a:t>.“</a:t>
            </a:r>
            <a:br>
              <a:rPr lang="de-DE" sz="1400" dirty="0" smtClean="0"/>
            </a:br>
            <a:r>
              <a:rPr lang="de-DE" sz="1400" dirty="0" smtClean="0"/>
              <a:t>=&gt; § 10 Nummern 1 und 4 gelten nach wie vor !!!</a:t>
            </a:r>
            <a:endParaRPr lang="de-DE" sz="1400" dirty="0"/>
          </a:p>
          <a:p>
            <a:pPr lvl="1">
              <a:spcBef>
                <a:spcPts val="0"/>
              </a:spcBef>
              <a:buFont typeface="Symbol" panose="05050102010706020507" pitchFamily="18" charset="2"/>
              <a:buChar char="-"/>
            </a:pPr>
            <a:endParaRPr lang="de-DE" sz="16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15</a:t>
            </a:fld>
            <a:endParaRPr lang="de-DE" dirty="0"/>
          </a:p>
        </p:txBody>
      </p:sp>
    </p:spTree>
    <p:extLst>
      <p:ext uri="{BB962C8B-B14F-4D97-AF65-F5344CB8AC3E}">
        <p14:creationId xmlns:p14="http://schemas.microsoft.com/office/powerpoint/2010/main" val="141449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Angaben zur Praxisanleitung (2)</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1800" dirty="0" smtClean="0"/>
          </a:p>
          <a:p>
            <a:r>
              <a:rPr lang="de-DE" sz="1800" u="sng" dirty="0" smtClean="0"/>
              <a:t>Bestandsschutz (+):</a:t>
            </a:r>
          </a:p>
          <a:p>
            <a:r>
              <a:rPr lang="de-DE" sz="1800" dirty="0" smtClean="0"/>
              <a:t>§ 59 </a:t>
            </a:r>
            <a:r>
              <a:rPr lang="de-DE" sz="1800" dirty="0" err="1" smtClean="0"/>
              <a:t>HebStPrV</a:t>
            </a:r>
            <a:r>
              <a:rPr lang="de-DE" sz="1800" dirty="0" smtClean="0"/>
              <a:t>:</a:t>
            </a:r>
            <a:endParaRPr lang="de-DE" sz="1600" dirty="0" smtClean="0"/>
          </a:p>
          <a:p>
            <a:pPr lvl="1">
              <a:spcBef>
                <a:spcPts val="0"/>
              </a:spcBef>
              <a:buFont typeface="Symbol" panose="05050102010706020507" pitchFamily="18" charset="2"/>
              <a:buChar char="-"/>
            </a:pPr>
            <a:r>
              <a:rPr lang="de-DE" sz="1600" dirty="0" smtClean="0"/>
              <a:t>praxisanleitende Tätigkeit </a:t>
            </a:r>
            <a:br>
              <a:rPr lang="de-DE" sz="1600" dirty="0" smtClean="0"/>
            </a:br>
            <a:r>
              <a:rPr lang="de-DE" sz="1600" dirty="0" smtClean="0"/>
              <a:t>vor dem 31.12.2019 oder </a:t>
            </a:r>
            <a:br>
              <a:rPr lang="de-DE" sz="1600" dirty="0" smtClean="0"/>
            </a:br>
            <a:r>
              <a:rPr lang="de-DE" sz="1600" dirty="0" smtClean="0"/>
              <a:t>Ermächtigung nach altem Hebammengesetz </a:t>
            </a:r>
          </a:p>
          <a:p>
            <a:pPr lvl="1">
              <a:spcBef>
                <a:spcPts val="0"/>
              </a:spcBef>
              <a:buFont typeface="Symbol" panose="05050102010706020507" pitchFamily="18" charset="2"/>
              <a:buChar char="-"/>
            </a:pPr>
            <a:r>
              <a:rPr lang="de-DE" sz="1600" dirty="0" smtClean="0"/>
              <a:t>Erleichterte Bedingungen </a:t>
            </a:r>
            <a:br>
              <a:rPr lang="de-DE" sz="1600" dirty="0" smtClean="0"/>
            </a:br>
            <a:r>
              <a:rPr lang="de-DE" sz="1600" dirty="0" smtClean="0"/>
              <a:t>(</a:t>
            </a:r>
            <a:r>
              <a:rPr lang="de-DE" sz="1600" dirty="0"/>
              <a:t>K</a:t>
            </a:r>
            <a:r>
              <a:rPr lang="de-DE" sz="1600" dirty="0" smtClean="0"/>
              <a:t>eine WB und Berufs-</a:t>
            </a:r>
            <a:br>
              <a:rPr lang="de-DE" sz="1600" dirty="0" smtClean="0"/>
            </a:br>
            <a:r>
              <a:rPr lang="de-DE" sz="1600" dirty="0" err="1" smtClean="0"/>
              <a:t>erfahrung</a:t>
            </a:r>
            <a:r>
              <a:rPr lang="de-DE" sz="1600" dirty="0"/>
              <a:t> </a:t>
            </a:r>
            <a:r>
              <a:rPr lang="de-DE" sz="1600" dirty="0" smtClean="0"/>
              <a:t>erforderlich) </a:t>
            </a:r>
          </a:p>
          <a:p>
            <a:pPr lvl="1">
              <a:spcBef>
                <a:spcPts val="0"/>
              </a:spcBef>
              <a:buFont typeface="Symbol" panose="05050102010706020507" pitchFamily="18" charset="2"/>
              <a:buChar char="-"/>
            </a:pPr>
            <a:r>
              <a:rPr lang="de-DE" sz="1600" dirty="0" smtClean="0"/>
              <a:t>Zum Nachweis Upload einer </a:t>
            </a:r>
            <a:br>
              <a:rPr lang="de-DE" sz="1600" dirty="0" smtClean="0"/>
            </a:br>
            <a:r>
              <a:rPr lang="de-DE" sz="1600" dirty="0" smtClean="0"/>
              <a:t>Arbeitgeber-Bescheinigung, </a:t>
            </a:r>
            <a:br>
              <a:rPr lang="de-DE" sz="1600" dirty="0" smtClean="0"/>
            </a:br>
            <a:r>
              <a:rPr lang="de-DE" sz="1600" dirty="0" smtClean="0"/>
              <a:t>der Altermächtigung o. eines</a:t>
            </a:r>
            <a:br>
              <a:rPr lang="de-DE" sz="1600" dirty="0" smtClean="0"/>
            </a:br>
            <a:r>
              <a:rPr lang="de-DE" sz="1600" dirty="0" smtClean="0"/>
              <a:t>Bestandsschutzschreibens</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16</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3302" t="4274" r="56559" b="-14755"/>
          <a:stretch/>
        </p:blipFill>
        <p:spPr>
          <a:xfrm>
            <a:off x="4535996" y="1376772"/>
            <a:ext cx="4106474"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4932040" y="3356992"/>
            <a:ext cx="324036" cy="504056"/>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08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Angaben zur Praxisanleitung (3)</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800" dirty="0" smtClean="0"/>
          </a:p>
          <a:p>
            <a:r>
              <a:rPr lang="de-DE" sz="1800" u="sng" dirty="0" smtClean="0"/>
              <a:t>Bestandsschutz (-):</a:t>
            </a:r>
          </a:p>
          <a:p>
            <a:r>
              <a:rPr lang="de-DE" sz="1800" dirty="0" smtClean="0"/>
              <a:t>§ 10 </a:t>
            </a:r>
            <a:r>
              <a:rPr lang="de-DE" sz="1800" dirty="0" err="1" smtClean="0"/>
              <a:t>HebStPrV</a:t>
            </a:r>
            <a:r>
              <a:rPr lang="de-DE" sz="1800" dirty="0" smtClean="0"/>
              <a:t>:</a:t>
            </a:r>
          </a:p>
          <a:p>
            <a:pPr lvl="1">
              <a:buFont typeface="Symbol" panose="05050102010706020507" pitchFamily="18" charset="2"/>
              <a:buChar char="-"/>
            </a:pPr>
            <a:r>
              <a:rPr lang="de-DE" sz="1800" dirty="0" smtClean="0"/>
              <a:t>Berufserlaubnis als Hebamme</a:t>
            </a:r>
            <a:br>
              <a:rPr lang="de-DE" sz="1800" dirty="0" smtClean="0"/>
            </a:br>
            <a:r>
              <a:rPr lang="de-DE" sz="1600" dirty="0" smtClean="0"/>
              <a:t>(Stammdaten)</a:t>
            </a:r>
          </a:p>
          <a:p>
            <a:pPr lvl="1">
              <a:buFont typeface="Symbol" panose="05050102010706020507" pitchFamily="18" charset="2"/>
              <a:buChar char="-"/>
            </a:pPr>
            <a:r>
              <a:rPr lang="de-DE" sz="1800" dirty="0" smtClean="0"/>
              <a:t>Berufserfahrung 2 Jahre</a:t>
            </a:r>
            <a:br>
              <a:rPr lang="de-DE" sz="1800" dirty="0" smtClean="0"/>
            </a:br>
            <a:r>
              <a:rPr lang="de-DE" sz="1600" dirty="0" smtClean="0"/>
              <a:t>(Berufserlaubnis + Versicherung)</a:t>
            </a:r>
          </a:p>
          <a:p>
            <a:pPr lvl="1">
              <a:buFont typeface="Symbol" panose="05050102010706020507" pitchFamily="18" charset="2"/>
              <a:buChar char="-"/>
            </a:pPr>
            <a:r>
              <a:rPr lang="de-DE" sz="1800" dirty="0" smtClean="0"/>
              <a:t>Weiterbildung 300 Stunden </a:t>
            </a:r>
            <a:br>
              <a:rPr lang="de-DE" sz="1800" dirty="0" smtClean="0"/>
            </a:br>
            <a:r>
              <a:rPr lang="de-DE" sz="1600" dirty="0" smtClean="0"/>
              <a:t>(Datum des WB-Zertifikats</a:t>
            </a:r>
            <a:br>
              <a:rPr lang="de-DE" sz="1600" dirty="0" smtClean="0"/>
            </a:br>
            <a:r>
              <a:rPr lang="de-DE" sz="1600" dirty="0" smtClean="0"/>
              <a:t>bildet Anknüpfungspunkt </a:t>
            </a:r>
            <a:br>
              <a:rPr lang="de-DE" sz="1600" dirty="0" smtClean="0"/>
            </a:br>
            <a:r>
              <a:rPr lang="de-DE" sz="1600" dirty="0" smtClean="0"/>
              <a:t>für Fortbildungszyklus)</a:t>
            </a:r>
          </a:p>
          <a:p>
            <a:pPr lvl="1">
              <a:buFont typeface="Symbol" panose="05050102010706020507" pitchFamily="18" charset="2"/>
              <a:buChar char="-"/>
            </a:pPr>
            <a:r>
              <a:rPr lang="de-DE" sz="1800" dirty="0" smtClean="0"/>
              <a:t>Fortbildungen 72 Stunden</a:t>
            </a:r>
            <a:br>
              <a:rPr lang="de-DE" sz="1800" dirty="0" smtClean="0"/>
            </a:br>
            <a:r>
              <a:rPr lang="de-DE" sz="1800" dirty="0" smtClean="0"/>
              <a:t>in 3 Jahren</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17</a:t>
            </a:fld>
            <a:endParaRPr lang="de-DE" dirty="0"/>
          </a:p>
        </p:txBody>
      </p:sp>
      <p:pic>
        <p:nvPicPr>
          <p:cNvPr id="8" name="Bildplatzhalter 7"/>
          <p:cNvPicPr>
            <a:picLocks noGrp="1"/>
          </p:cNvPicPr>
          <p:nvPr>
            <p:ph type="pic" sz="quarter" idx="4294967295"/>
          </p:nvPr>
        </p:nvPicPr>
        <p:blipFill rotWithShape="1">
          <a:blip r:embed="rId3" cstate="print">
            <a:extLst>
              <a:ext uri="{28A0092B-C50C-407E-A947-70E740481C1C}">
                <a14:useLocalDpi xmlns:a14="http://schemas.microsoft.com/office/drawing/2010/main" val="0"/>
              </a:ext>
            </a:extLst>
          </a:blip>
          <a:srcRect l="-3893" t="2287" r="41603" b="-1978"/>
          <a:stretch/>
        </p:blipFill>
        <p:spPr>
          <a:xfrm>
            <a:off x="4572000" y="1380105"/>
            <a:ext cx="4032448"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5004047" y="3933056"/>
            <a:ext cx="756085" cy="270764"/>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8064388" y="3717032"/>
            <a:ext cx="720080" cy="612068"/>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5004048" y="3311090"/>
            <a:ext cx="232095" cy="230679"/>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8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Freigabe von Daten</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 dirty="0" smtClean="0"/>
          </a:p>
          <a:p>
            <a:r>
              <a:rPr lang="de-DE" sz="1800" dirty="0" smtClean="0"/>
              <a:t>Nach Anlage der Stammdaten </a:t>
            </a:r>
            <a:br>
              <a:rPr lang="de-DE" sz="1800" dirty="0" smtClean="0"/>
            </a:br>
            <a:r>
              <a:rPr lang="de-DE" sz="1800" dirty="0" smtClean="0"/>
              <a:t>werden Tätigkeitsanzeigen und  </a:t>
            </a:r>
            <a:br>
              <a:rPr lang="de-DE" sz="1800" dirty="0" smtClean="0"/>
            </a:br>
            <a:r>
              <a:rPr lang="de-DE" sz="1800" dirty="0" smtClean="0"/>
              <a:t>Fortbildungen generiert</a:t>
            </a:r>
          </a:p>
          <a:p>
            <a:r>
              <a:rPr lang="de-DE" sz="1800" dirty="0" smtClean="0"/>
              <a:t>„Freigeben“, um Datensätze der</a:t>
            </a:r>
            <a:br>
              <a:rPr lang="de-DE" sz="1800" dirty="0" smtClean="0"/>
            </a:br>
            <a:r>
              <a:rPr lang="de-DE" sz="1800" dirty="0" smtClean="0"/>
              <a:t>Bezirksregierung vorzulegen</a:t>
            </a:r>
          </a:p>
          <a:p>
            <a:pPr lvl="1">
              <a:buFont typeface="Courier New" panose="02070309020205020404" pitchFamily="49" charset="0"/>
              <a:buChar char="o"/>
            </a:pPr>
            <a:r>
              <a:rPr lang="de-DE" sz="1400" dirty="0" smtClean="0"/>
              <a:t>Bei Fortbildungen erst möglich, wenn die Gesamtstundenzahl erreicht ist; ein Zwischenspeichern einzelner Nachweise </a:t>
            </a:r>
            <a:br>
              <a:rPr lang="de-DE" sz="1400" dirty="0" smtClean="0"/>
            </a:br>
            <a:r>
              <a:rPr lang="de-DE" sz="1400" dirty="0" smtClean="0"/>
              <a:t>ist aber jederzeit möglich (oben rechts!)</a:t>
            </a:r>
          </a:p>
          <a:p>
            <a:r>
              <a:rPr lang="de-DE" sz="1800" dirty="0" smtClean="0"/>
              <a:t>Status: Neu, Freigegeben, Qualifikation erfüllt / nicht erfüllt</a:t>
            </a:r>
          </a:p>
          <a:p>
            <a:r>
              <a:rPr lang="de-DE" sz="1800" dirty="0" smtClean="0"/>
              <a:t>Bei Ablehnung eines Datensatzes kann Begründung der BR eingesehen werden =&gt; Link aus der E-Mail folgen</a:t>
            </a:r>
          </a:p>
          <a:p>
            <a:endParaRPr lang="de-DE" sz="18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18</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17508" r="-12545" b="-4965"/>
          <a:stretch/>
        </p:blipFill>
        <p:spPr>
          <a:xfrm>
            <a:off x="4566977" y="1374963"/>
            <a:ext cx="4316400"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4968044" y="5121189"/>
            <a:ext cx="2052228" cy="1106574"/>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p:cNvCxnSpPr/>
          <p:nvPr/>
        </p:nvCxnSpPr>
        <p:spPr>
          <a:xfrm>
            <a:off x="5256076" y="1628800"/>
            <a:ext cx="684076" cy="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5256076" y="2780928"/>
            <a:ext cx="936104" cy="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5256000" y="3636000"/>
            <a:ext cx="1332148" cy="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57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Personendatensatz entfernen</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1200" dirty="0" smtClean="0"/>
          </a:p>
          <a:p>
            <a:r>
              <a:rPr lang="de-DE" sz="1800" dirty="0" smtClean="0"/>
              <a:t>Grund </a:t>
            </a:r>
            <a:r>
              <a:rPr lang="de-DE" sz="1800" dirty="0"/>
              <a:t>der </a:t>
            </a:r>
            <a:r>
              <a:rPr lang="de-DE" sz="1800" dirty="0" smtClean="0"/>
              <a:t>Löschung*</a:t>
            </a:r>
          </a:p>
          <a:p>
            <a:pPr lvl="1">
              <a:buFont typeface="Courier New" panose="02070309020205020404" pitchFamily="49" charset="0"/>
              <a:buChar char="o"/>
            </a:pPr>
            <a:r>
              <a:rPr lang="de-DE" sz="1800" dirty="0" smtClean="0"/>
              <a:t>Nicht </a:t>
            </a:r>
            <a:r>
              <a:rPr lang="de-DE" sz="1800" dirty="0"/>
              <a:t>mehr freiberuflich </a:t>
            </a:r>
            <a:r>
              <a:rPr lang="de-DE" sz="1800" dirty="0" smtClean="0"/>
              <a:t>tätig /</a:t>
            </a:r>
            <a:br>
              <a:rPr lang="de-DE" sz="1800" dirty="0" smtClean="0"/>
            </a:br>
            <a:r>
              <a:rPr lang="de-DE" sz="1800" dirty="0" smtClean="0"/>
              <a:t>Person verlässt die Einrichtung</a:t>
            </a:r>
          </a:p>
          <a:p>
            <a:pPr lvl="2">
              <a:spcBef>
                <a:spcPts val="0"/>
              </a:spcBef>
              <a:buFont typeface="Symbol" panose="05050102010706020507" pitchFamily="18" charset="2"/>
              <a:buChar char="-"/>
            </a:pPr>
            <a:r>
              <a:rPr lang="de-DE" sz="1600" dirty="0"/>
              <a:t>A</a:t>
            </a:r>
            <a:r>
              <a:rPr lang="de-DE" sz="1600" dirty="0" smtClean="0"/>
              <a:t>uch bei Beendigung </a:t>
            </a:r>
            <a:br>
              <a:rPr lang="de-DE" sz="1600" dirty="0" smtClean="0"/>
            </a:br>
            <a:r>
              <a:rPr lang="de-DE" sz="1600" dirty="0" smtClean="0"/>
              <a:t>der Tätigkeit</a:t>
            </a:r>
            <a:endParaRPr lang="de-DE" sz="1600" dirty="0"/>
          </a:p>
          <a:p>
            <a:pPr lvl="2">
              <a:spcBef>
                <a:spcPts val="0"/>
              </a:spcBef>
              <a:buFont typeface="Symbol" panose="05050102010706020507" pitchFamily="18" charset="2"/>
              <a:buChar char="-"/>
            </a:pPr>
            <a:r>
              <a:rPr lang="de-DE" sz="1600" dirty="0" smtClean="0"/>
              <a:t>Konsequenz: Datensatz gerät </a:t>
            </a:r>
            <a:br>
              <a:rPr lang="de-DE" sz="1600" dirty="0" smtClean="0"/>
            </a:br>
            <a:r>
              <a:rPr lang="de-DE" sz="1600" dirty="0" smtClean="0"/>
              <a:t>in </a:t>
            </a:r>
            <a:r>
              <a:rPr lang="de-DE" sz="1600" dirty="0"/>
              <a:t>eine </a:t>
            </a:r>
            <a:r>
              <a:rPr lang="de-DE" sz="1600" dirty="0" smtClean="0"/>
              <a:t>Art „Schwebezustand</a:t>
            </a:r>
            <a:r>
              <a:rPr lang="de-DE" sz="1600" dirty="0"/>
              <a:t>“. </a:t>
            </a:r>
            <a:r>
              <a:rPr lang="de-DE" sz="1600" dirty="0" smtClean="0"/>
              <a:t/>
            </a:r>
            <a:br>
              <a:rPr lang="de-DE" sz="1600" dirty="0" smtClean="0"/>
            </a:br>
            <a:r>
              <a:rPr lang="de-DE" sz="1600" dirty="0" smtClean="0"/>
              <a:t>Neue </a:t>
            </a:r>
            <a:r>
              <a:rPr lang="de-DE" sz="1600" dirty="0" err="1" smtClean="0"/>
              <a:t>Arbeitgebende</a:t>
            </a:r>
            <a:r>
              <a:rPr lang="de-DE" sz="1600" dirty="0" smtClean="0"/>
              <a:t> können </a:t>
            </a:r>
            <a:br>
              <a:rPr lang="de-DE" sz="1600" dirty="0" smtClean="0"/>
            </a:br>
            <a:r>
              <a:rPr lang="de-DE" sz="1600" dirty="0" smtClean="0"/>
              <a:t>identische </a:t>
            </a:r>
            <a:r>
              <a:rPr lang="de-DE" sz="1600" dirty="0"/>
              <a:t>Daten </a:t>
            </a:r>
            <a:r>
              <a:rPr lang="de-DE" sz="1600" dirty="0" smtClean="0"/>
              <a:t>über </a:t>
            </a:r>
            <a:r>
              <a:rPr lang="de-DE" sz="1600" dirty="0"/>
              <a:t>eine </a:t>
            </a:r>
            <a:r>
              <a:rPr lang="de-DE" sz="1600" dirty="0" err="1" smtClean="0"/>
              <a:t>Dublettenprüfung</a:t>
            </a:r>
            <a:r>
              <a:rPr lang="de-DE" sz="1600" dirty="0" smtClean="0"/>
              <a:t> übernehmen</a:t>
            </a:r>
          </a:p>
          <a:p>
            <a:pPr lvl="1">
              <a:buFont typeface="Courier New" panose="02070309020205020404" pitchFamily="49" charset="0"/>
              <a:buChar char="o"/>
            </a:pPr>
            <a:r>
              <a:rPr lang="de-DE" sz="1800" dirty="0" smtClean="0"/>
              <a:t>Fehlerhafter Datensatz</a:t>
            </a:r>
            <a:endParaRPr lang="de-DE" sz="1800" dirty="0"/>
          </a:p>
          <a:p>
            <a:pPr lvl="2">
              <a:spcBef>
                <a:spcPts val="0"/>
              </a:spcBef>
              <a:buFont typeface="Symbol" panose="05050102010706020507" pitchFamily="18" charset="2"/>
              <a:buChar char="-"/>
            </a:pPr>
            <a:r>
              <a:rPr lang="de-DE" sz="1600" dirty="0" smtClean="0"/>
              <a:t>Konsequenz: Antrag auf Löschen, der von der BR genehmigt oder abgelehnt werden kann</a:t>
            </a:r>
            <a:r>
              <a:rPr lang="de-DE" sz="1800" dirty="0" smtClean="0"/>
              <a:t> </a:t>
            </a:r>
          </a:p>
          <a:p>
            <a:endParaRPr lang="de-DE" sz="18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19</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17508" r="-12545" b="-4965"/>
          <a:stretch/>
        </p:blipFill>
        <p:spPr>
          <a:xfrm>
            <a:off x="4566977" y="1374963"/>
            <a:ext cx="4316400"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5112060" y="4509120"/>
            <a:ext cx="1647515" cy="756084"/>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567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dirty="0" smtClean="0"/>
              <a:t>Inhaltsverzeichnis</a:t>
            </a:r>
          </a:p>
        </p:txBody>
      </p:sp>
      <p:sp>
        <p:nvSpPr>
          <p:cNvPr id="4" name="Fußzeilenplatzhalter 3"/>
          <p:cNvSpPr>
            <a:spLocks noGrp="1"/>
          </p:cNvSpPr>
          <p:nvPr>
            <p:ph type="ftr" sz="quarter" idx="15"/>
          </p:nvPr>
        </p:nvSpPr>
        <p:spPr/>
        <p:txBody>
          <a:bodyPr/>
          <a:lstStyle/>
          <a:p>
            <a:pPr>
              <a:defRPr/>
            </a:pPr>
            <a:fld id="{E00C3BB6-B12D-459E-B9D7-B128B487ADE9}" type="slidenum">
              <a:rPr lang="de-DE" smtClean="0"/>
              <a:pPr>
                <a:defRPr/>
              </a:pPr>
              <a:t>2</a:t>
            </a:fld>
            <a:endParaRPr lang="de-DE" dirty="0"/>
          </a:p>
        </p:txBody>
      </p:sp>
      <p:sp>
        <p:nvSpPr>
          <p:cNvPr id="6148" name="Textplatzhalter 2"/>
          <p:cNvSpPr>
            <a:spLocks noGrp="1"/>
          </p:cNvSpPr>
          <p:nvPr>
            <p:ph type="body" sz="quarter" idx="14"/>
          </p:nvPr>
        </p:nvSpPr>
        <p:spPr bwMode="auto">
          <a:xfrm>
            <a:off x="436563" y="1124744"/>
            <a:ext cx="8166100" cy="5103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r">
              <a:buNone/>
            </a:pPr>
            <a:r>
              <a:rPr lang="de-DE" sz="1600" dirty="0" smtClean="0"/>
              <a:t/>
            </a:r>
            <a:br>
              <a:rPr lang="de-DE" sz="1600" dirty="0" smtClean="0"/>
            </a:br>
            <a:r>
              <a:rPr lang="de-DE" sz="1600" dirty="0" smtClean="0"/>
              <a:t>Seite</a:t>
            </a:r>
          </a:p>
          <a:p>
            <a:pPr marL="0" indent="0">
              <a:spcBef>
                <a:spcPts val="600"/>
              </a:spcBef>
              <a:buNone/>
            </a:pPr>
            <a:endParaRPr lang="de-DE" sz="1000" dirty="0" smtClean="0"/>
          </a:p>
          <a:p>
            <a:pPr>
              <a:spcBef>
                <a:spcPts val="0"/>
              </a:spcBef>
            </a:pPr>
            <a:r>
              <a:rPr lang="de-DE" sz="1400" dirty="0" smtClean="0"/>
              <a:t>Gesetzliche Grundlagen................................................................................................................</a:t>
            </a:r>
            <a:endParaRPr lang="de-DE" sz="1400" dirty="0"/>
          </a:p>
          <a:p>
            <a:pPr>
              <a:spcBef>
                <a:spcPts val="0"/>
              </a:spcBef>
            </a:pPr>
            <a:r>
              <a:rPr lang="de-DE" sz="1400" dirty="0" smtClean="0"/>
              <a:t>Zuständigkeit.................................................................................................................................</a:t>
            </a:r>
          </a:p>
          <a:p>
            <a:pPr>
              <a:spcBef>
                <a:spcPts val="0"/>
              </a:spcBef>
            </a:pPr>
            <a:r>
              <a:rPr lang="de-DE" sz="1400" dirty="0" smtClean="0"/>
              <a:t>Verwaltungsverfahren....................................................................................................................</a:t>
            </a:r>
            <a:endParaRPr lang="de-DE" sz="1400" dirty="0"/>
          </a:p>
          <a:p>
            <a:pPr>
              <a:spcBef>
                <a:spcPts val="0"/>
              </a:spcBef>
            </a:pPr>
            <a:r>
              <a:rPr lang="de-DE" sz="1400" dirty="0" err="1" smtClean="0"/>
              <a:t>eNÜG</a:t>
            </a:r>
            <a:r>
              <a:rPr lang="de-DE" sz="1400" dirty="0" smtClean="0"/>
              <a:t> </a:t>
            </a:r>
            <a:r>
              <a:rPr lang="de-DE" sz="1400" dirty="0"/>
              <a:t>– </a:t>
            </a:r>
            <a:r>
              <a:rPr lang="de-DE" sz="1400" dirty="0" smtClean="0"/>
              <a:t>Registrierung...................................................................................................................</a:t>
            </a:r>
          </a:p>
          <a:p>
            <a:pPr>
              <a:spcBef>
                <a:spcPts val="0"/>
              </a:spcBef>
            </a:pPr>
            <a:r>
              <a:rPr lang="de-DE" sz="1400" dirty="0" err="1" smtClean="0"/>
              <a:t>eNÜG</a:t>
            </a:r>
            <a:r>
              <a:rPr lang="de-DE" sz="1400" dirty="0" smtClean="0"/>
              <a:t> </a:t>
            </a:r>
            <a:r>
              <a:rPr lang="de-DE" sz="1400" dirty="0"/>
              <a:t>– </a:t>
            </a:r>
            <a:r>
              <a:rPr lang="de-DE" sz="1400" dirty="0" smtClean="0"/>
              <a:t>Startseite / Stammdaten .................................................................................................</a:t>
            </a:r>
          </a:p>
          <a:p>
            <a:pPr>
              <a:spcBef>
                <a:spcPts val="0"/>
              </a:spcBef>
            </a:pPr>
            <a:r>
              <a:rPr lang="de-DE" sz="1400" dirty="0" err="1" smtClean="0"/>
              <a:t>eNÜG</a:t>
            </a:r>
            <a:r>
              <a:rPr lang="de-DE" sz="1400" dirty="0" smtClean="0"/>
              <a:t> – Angaben zum Arbeitsverhältnis.......................................................................................</a:t>
            </a:r>
          </a:p>
          <a:p>
            <a:pPr>
              <a:spcBef>
                <a:spcPts val="0"/>
              </a:spcBef>
            </a:pPr>
            <a:r>
              <a:rPr lang="de-DE" sz="1400" dirty="0" err="1" smtClean="0"/>
              <a:t>eNÜG</a:t>
            </a:r>
            <a:r>
              <a:rPr lang="de-DE" sz="1400" dirty="0" smtClean="0"/>
              <a:t> </a:t>
            </a:r>
            <a:r>
              <a:rPr lang="de-DE" sz="1400" dirty="0"/>
              <a:t>– Angaben </a:t>
            </a:r>
            <a:r>
              <a:rPr lang="de-DE" sz="1400" dirty="0" smtClean="0"/>
              <a:t>zur Person........................................................................................................</a:t>
            </a:r>
          </a:p>
          <a:p>
            <a:pPr>
              <a:spcBef>
                <a:spcPts val="0"/>
              </a:spcBef>
            </a:pPr>
            <a:r>
              <a:rPr lang="de-DE" sz="1400" dirty="0" err="1" smtClean="0"/>
              <a:t>eNÜG</a:t>
            </a:r>
            <a:r>
              <a:rPr lang="de-DE" sz="1400" dirty="0" smtClean="0"/>
              <a:t> </a:t>
            </a:r>
            <a:r>
              <a:rPr lang="de-DE" sz="1400" dirty="0"/>
              <a:t>– Angaben zum </a:t>
            </a:r>
            <a:r>
              <a:rPr lang="de-DE" sz="1400" dirty="0" smtClean="0"/>
              <a:t>Beruf........................................................................................................</a:t>
            </a:r>
          </a:p>
          <a:p>
            <a:pPr>
              <a:spcBef>
                <a:spcPts val="0"/>
              </a:spcBef>
            </a:pPr>
            <a:r>
              <a:rPr lang="de-DE" sz="1400" dirty="0" err="1" smtClean="0"/>
              <a:t>eNÜG</a:t>
            </a:r>
            <a:r>
              <a:rPr lang="de-DE" sz="1400" dirty="0" smtClean="0"/>
              <a:t> </a:t>
            </a:r>
            <a:r>
              <a:rPr lang="de-DE" sz="1400" dirty="0"/>
              <a:t>– Angaben zur </a:t>
            </a:r>
            <a:r>
              <a:rPr lang="de-DE" sz="1400" dirty="0" smtClean="0"/>
              <a:t>Praxisanleitung..........................................................................................</a:t>
            </a:r>
            <a:endParaRPr lang="de-DE" sz="1400" dirty="0"/>
          </a:p>
          <a:p>
            <a:pPr>
              <a:spcBef>
                <a:spcPts val="0"/>
              </a:spcBef>
            </a:pPr>
            <a:r>
              <a:rPr lang="de-DE" sz="1400" dirty="0" err="1" smtClean="0"/>
              <a:t>eNÜG</a:t>
            </a:r>
            <a:r>
              <a:rPr lang="de-DE" sz="1400" dirty="0" smtClean="0"/>
              <a:t> </a:t>
            </a:r>
            <a:r>
              <a:rPr lang="de-DE" sz="1400" dirty="0"/>
              <a:t>– Freigabe von </a:t>
            </a:r>
            <a:r>
              <a:rPr lang="de-DE" sz="1400" dirty="0" smtClean="0"/>
              <a:t>Daten.........................................................................................................</a:t>
            </a:r>
          </a:p>
          <a:p>
            <a:pPr>
              <a:spcBef>
                <a:spcPts val="0"/>
              </a:spcBef>
            </a:pPr>
            <a:r>
              <a:rPr lang="de-DE" sz="1400" dirty="0" err="1" smtClean="0"/>
              <a:t>eNÜG</a:t>
            </a:r>
            <a:r>
              <a:rPr lang="de-DE" sz="1400" dirty="0" smtClean="0"/>
              <a:t> </a:t>
            </a:r>
            <a:r>
              <a:rPr lang="de-DE" sz="1400" dirty="0"/>
              <a:t>– Personendatensatz </a:t>
            </a:r>
            <a:r>
              <a:rPr lang="de-DE" sz="1400" dirty="0" smtClean="0"/>
              <a:t>entfernen.........................................................................................</a:t>
            </a:r>
          </a:p>
          <a:p>
            <a:pPr>
              <a:spcBef>
                <a:spcPts val="0"/>
              </a:spcBef>
            </a:pPr>
            <a:r>
              <a:rPr lang="de-DE" sz="1400" dirty="0" err="1" smtClean="0"/>
              <a:t>eNÜG</a:t>
            </a:r>
            <a:r>
              <a:rPr lang="de-DE" sz="1400" dirty="0" smtClean="0"/>
              <a:t> </a:t>
            </a:r>
            <a:r>
              <a:rPr lang="de-DE" sz="1400" dirty="0"/>
              <a:t>– </a:t>
            </a:r>
            <a:r>
              <a:rPr lang="de-DE" sz="1400" dirty="0" smtClean="0"/>
              <a:t>Tätigkeitsanzeigen..........................................................................................................</a:t>
            </a:r>
          </a:p>
          <a:p>
            <a:pPr>
              <a:spcBef>
                <a:spcPts val="0"/>
              </a:spcBef>
            </a:pPr>
            <a:r>
              <a:rPr lang="de-DE" sz="1400" dirty="0" err="1" smtClean="0"/>
              <a:t>eNÜG</a:t>
            </a:r>
            <a:r>
              <a:rPr lang="de-DE" sz="1400" dirty="0" smtClean="0"/>
              <a:t> </a:t>
            </a:r>
            <a:r>
              <a:rPr lang="de-DE" sz="1400" dirty="0"/>
              <a:t>– Berufliche </a:t>
            </a:r>
            <a:r>
              <a:rPr lang="de-DE" sz="1400" dirty="0" smtClean="0"/>
              <a:t>Fortbildungen.................................................................................................</a:t>
            </a:r>
          </a:p>
          <a:p>
            <a:pPr>
              <a:spcBef>
                <a:spcPts val="0"/>
              </a:spcBef>
            </a:pPr>
            <a:r>
              <a:rPr lang="de-DE" sz="1400" dirty="0" err="1" smtClean="0"/>
              <a:t>eNÜG</a:t>
            </a:r>
            <a:r>
              <a:rPr lang="de-DE" sz="1400" dirty="0" smtClean="0"/>
              <a:t> </a:t>
            </a:r>
            <a:r>
              <a:rPr lang="de-DE" sz="1400" dirty="0"/>
              <a:t>– Pädagogische </a:t>
            </a:r>
            <a:r>
              <a:rPr lang="de-DE" sz="1400" dirty="0" smtClean="0"/>
              <a:t>Fortbildungen.......................................................................................... </a:t>
            </a:r>
          </a:p>
          <a:p>
            <a:pPr>
              <a:spcBef>
                <a:spcPts val="0"/>
              </a:spcBef>
            </a:pPr>
            <a:r>
              <a:rPr lang="de-DE" sz="1400" dirty="0" smtClean="0"/>
              <a:t>Fortbildungsveranstaltungen.........................................................................................................</a:t>
            </a:r>
          </a:p>
          <a:p>
            <a:pPr>
              <a:spcBef>
                <a:spcPts val="0"/>
              </a:spcBef>
            </a:pPr>
            <a:r>
              <a:rPr lang="de-DE" sz="1400" dirty="0" smtClean="0"/>
              <a:t>Rechtsfolgen bei Verstoß..............................................................................................................</a:t>
            </a:r>
          </a:p>
          <a:p>
            <a:pPr>
              <a:spcBef>
                <a:spcPts val="0"/>
              </a:spcBef>
            </a:pPr>
            <a:r>
              <a:rPr lang="de-DE" sz="1400" dirty="0" smtClean="0"/>
              <a:t>Fragen </a:t>
            </a:r>
            <a:r>
              <a:rPr lang="de-DE" sz="1400" dirty="0"/>
              <a:t>/ Anregungen / </a:t>
            </a:r>
            <a:r>
              <a:rPr lang="de-DE" sz="1400" dirty="0" smtClean="0"/>
              <a:t>Kritik..........................................................................................................</a:t>
            </a:r>
          </a:p>
          <a:p>
            <a:pPr>
              <a:spcBef>
                <a:spcPts val="0"/>
              </a:spcBef>
            </a:pPr>
            <a:r>
              <a:rPr lang="de-DE" sz="1400" dirty="0" smtClean="0"/>
              <a:t>Kontakt...........................................................................................................................................</a:t>
            </a:r>
          </a:p>
          <a:p>
            <a:pPr>
              <a:spcBef>
                <a:spcPts val="0"/>
              </a:spcBef>
            </a:pPr>
            <a:r>
              <a:rPr lang="de-DE" sz="1400" dirty="0" smtClean="0"/>
              <a:t>Stichwortverzeichnis......................................................................................................................</a:t>
            </a:r>
            <a:endParaRPr lang="de-DE" sz="1400" dirty="0"/>
          </a:p>
        </p:txBody>
      </p:sp>
      <p:graphicFrame>
        <p:nvGraphicFramePr>
          <p:cNvPr id="2" name="Tabelle 1"/>
          <p:cNvGraphicFramePr>
            <a:graphicFrameLocks noGrp="1"/>
          </p:cNvGraphicFramePr>
          <p:nvPr>
            <p:extLst>
              <p:ext uri="{D42A27DB-BD31-4B8C-83A1-F6EECF244321}">
                <p14:modId xmlns:p14="http://schemas.microsoft.com/office/powerpoint/2010/main" val="1902012488"/>
              </p:ext>
            </p:extLst>
          </p:nvPr>
        </p:nvGraphicFramePr>
        <p:xfrm>
          <a:off x="8222471" y="1736813"/>
          <a:ext cx="489989" cy="4248471"/>
        </p:xfrm>
        <a:graphic>
          <a:graphicData uri="http://schemas.openxmlformats.org/drawingml/2006/table">
            <a:tbl>
              <a:tblPr firstRow="1" bandRow="1">
                <a:tableStyleId>{5940675A-B579-460E-94D1-54222C63F5DA}</a:tableStyleId>
              </a:tblPr>
              <a:tblGrid>
                <a:gridCol w="489989">
                  <a:extLst>
                    <a:ext uri="{9D8B030D-6E8A-4147-A177-3AD203B41FA5}">
                      <a16:colId xmlns:a16="http://schemas.microsoft.com/office/drawing/2014/main" val="2731901701"/>
                    </a:ext>
                  </a:extLst>
                </a:gridCol>
              </a:tblGrid>
              <a:tr h="4248471">
                <a:tc>
                  <a:txBody>
                    <a:bodyPr/>
                    <a:lstStyle/>
                    <a:p>
                      <a:pPr marL="72000" algn="r"/>
                      <a:r>
                        <a:rPr lang="de-DE" sz="1400" b="1" dirty="0" smtClean="0"/>
                        <a:t>3</a:t>
                      </a:r>
                      <a:endParaRPr lang="de-DE" sz="1400" b="1" dirty="0"/>
                    </a:p>
                    <a:p>
                      <a:pPr marL="72000" algn="r"/>
                      <a:r>
                        <a:rPr lang="de-DE" sz="1400" b="1" dirty="0" smtClean="0"/>
                        <a:t>4</a:t>
                      </a:r>
                      <a:endParaRPr lang="de-DE" sz="1400" b="1" dirty="0"/>
                    </a:p>
                    <a:p>
                      <a:pPr marL="72000" algn="r"/>
                      <a:r>
                        <a:rPr lang="de-DE" sz="1400" b="1" dirty="0" smtClean="0"/>
                        <a:t>5</a:t>
                      </a:r>
                      <a:endParaRPr lang="de-DE" sz="1400" b="1" dirty="0"/>
                    </a:p>
                    <a:p>
                      <a:pPr marL="72000" algn="r"/>
                      <a:r>
                        <a:rPr lang="de-DE" sz="1400" b="1" dirty="0" smtClean="0"/>
                        <a:t>6</a:t>
                      </a:r>
                      <a:endParaRPr lang="de-DE" sz="1400" b="1" dirty="0"/>
                    </a:p>
                    <a:p>
                      <a:pPr marL="72000" algn="r"/>
                      <a:r>
                        <a:rPr lang="de-DE" sz="1400" b="1" dirty="0" smtClean="0"/>
                        <a:t>10</a:t>
                      </a:r>
                      <a:endParaRPr lang="de-DE" sz="1400" b="1" dirty="0"/>
                    </a:p>
                    <a:p>
                      <a:pPr marL="72000" algn="r"/>
                      <a:r>
                        <a:rPr lang="de-DE" sz="1400" b="1" dirty="0" smtClean="0"/>
                        <a:t>11</a:t>
                      </a:r>
                      <a:endParaRPr lang="de-DE" sz="1400" b="1" dirty="0"/>
                    </a:p>
                    <a:p>
                      <a:pPr marL="72000" algn="r"/>
                      <a:r>
                        <a:rPr lang="de-DE" sz="1400" b="1" dirty="0" smtClean="0"/>
                        <a:t>12</a:t>
                      </a:r>
                      <a:endParaRPr lang="de-DE" sz="1400" b="1" dirty="0"/>
                    </a:p>
                    <a:p>
                      <a:pPr marL="72000" algn="r"/>
                      <a:r>
                        <a:rPr lang="de-DE" sz="1400" b="1" dirty="0" smtClean="0"/>
                        <a:t>14</a:t>
                      </a:r>
                      <a:endParaRPr lang="de-DE" sz="1400" b="1" dirty="0"/>
                    </a:p>
                    <a:p>
                      <a:pPr marL="72000" algn="r"/>
                      <a:r>
                        <a:rPr lang="de-DE" sz="1400" b="1" dirty="0" smtClean="0"/>
                        <a:t>15</a:t>
                      </a:r>
                    </a:p>
                    <a:p>
                      <a:pPr marL="72000" algn="r"/>
                      <a:r>
                        <a:rPr lang="de-DE" sz="1400" b="1" dirty="0" smtClean="0"/>
                        <a:t>18</a:t>
                      </a:r>
                      <a:endParaRPr lang="de-DE" sz="1400" b="1" dirty="0"/>
                    </a:p>
                    <a:p>
                      <a:pPr marL="72000" algn="r"/>
                      <a:r>
                        <a:rPr lang="de-DE" sz="1400" b="1" dirty="0" smtClean="0"/>
                        <a:t>19</a:t>
                      </a:r>
                      <a:endParaRPr lang="de-DE" sz="1400" b="1" dirty="0"/>
                    </a:p>
                    <a:p>
                      <a:pPr marL="72000" algn="r"/>
                      <a:r>
                        <a:rPr lang="de-DE" sz="1400" b="1" dirty="0" smtClean="0"/>
                        <a:t>20</a:t>
                      </a:r>
                      <a:endParaRPr lang="de-DE" sz="1400" b="1" dirty="0"/>
                    </a:p>
                    <a:p>
                      <a:pPr marL="72000" algn="r"/>
                      <a:r>
                        <a:rPr lang="de-DE" sz="1400" b="1" dirty="0" smtClean="0"/>
                        <a:t>25</a:t>
                      </a:r>
                      <a:endParaRPr lang="de-DE" sz="1400" b="1" dirty="0"/>
                    </a:p>
                    <a:p>
                      <a:pPr marL="72000" algn="r"/>
                      <a:r>
                        <a:rPr lang="de-DE" sz="1400" b="1" dirty="0" smtClean="0"/>
                        <a:t>28</a:t>
                      </a:r>
                      <a:endParaRPr lang="de-DE" sz="1400" b="1" dirty="0"/>
                    </a:p>
                    <a:p>
                      <a:pPr marL="72000" algn="r"/>
                      <a:r>
                        <a:rPr lang="de-DE" sz="1400" b="1" dirty="0" smtClean="0"/>
                        <a:t>30</a:t>
                      </a:r>
                      <a:endParaRPr lang="de-DE" sz="1400" b="1" dirty="0"/>
                    </a:p>
                    <a:p>
                      <a:pPr marL="72000" algn="r"/>
                      <a:r>
                        <a:rPr lang="de-DE" sz="1400" b="1" dirty="0" smtClean="0"/>
                        <a:t>34</a:t>
                      </a:r>
                      <a:endParaRPr lang="de-DE" sz="1400" b="1" dirty="0"/>
                    </a:p>
                    <a:p>
                      <a:pPr marL="72000" algn="r"/>
                      <a:r>
                        <a:rPr lang="de-DE" sz="1400" b="1" dirty="0" smtClean="0"/>
                        <a:t>35</a:t>
                      </a:r>
                      <a:endParaRPr lang="de-DE" sz="1400" b="1" dirty="0"/>
                    </a:p>
                    <a:p>
                      <a:pPr marL="72000" algn="r"/>
                      <a:r>
                        <a:rPr lang="de-DE" sz="1400" b="1" dirty="0" smtClean="0"/>
                        <a:t>36</a:t>
                      </a:r>
                      <a:endParaRPr lang="de-DE" sz="1400" b="1" dirty="0"/>
                    </a:p>
                    <a:p>
                      <a:pPr marL="72000" algn="r"/>
                      <a:r>
                        <a:rPr lang="de-DE" sz="1400" b="1" dirty="0" smtClean="0"/>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526851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Tätigkeitsanzeigen (1)</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0" dirty="0"/>
          </a:p>
          <a:p>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20</a:t>
            </a:fld>
            <a:endParaRPr lang="de-DE" dirty="0"/>
          </a:p>
        </p:txBody>
      </p:sp>
      <p:cxnSp>
        <p:nvCxnSpPr>
          <p:cNvPr id="13" name="Gerader Verbinder 12"/>
          <p:cNvCxnSpPr/>
          <p:nvPr/>
        </p:nvCxnSpPr>
        <p:spPr>
          <a:xfrm>
            <a:off x="792000" y="3626921"/>
            <a:ext cx="7560000" cy="18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p:cNvPicPr>
          <p:nvPr/>
        </p:nvPicPr>
        <p:blipFill rotWithShape="1">
          <a:blip r:embed="rId3">
            <a:extLst>
              <a:ext uri="{28A0092B-C50C-407E-A947-70E740481C1C}">
                <a14:useLocalDpi xmlns:a14="http://schemas.microsoft.com/office/drawing/2010/main" val="0"/>
              </a:ext>
            </a:extLst>
          </a:blip>
          <a:srcRect l="3071" t="-9091" r="19097" b="13"/>
          <a:stretch/>
        </p:blipFill>
        <p:spPr>
          <a:xfrm>
            <a:off x="2046977" y="1232755"/>
            <a:ext cx="5040000" cy="2160000"/>
          </a:xfrm>
          <a:prstGeom prst="rect">
            <a:avLst/>
          </a:prstGeom>
        </p:spPr>
      </p:pic>
      <p:pic>
        <p:nvPicPr>
          <p:cNvPr id="6" name="Grafik 5"/>
          <p:cNvPicPr>
            <a:picLocks/>
          </p:cNvPicPr>
          <p:nvPr/>
        </p:nvPicPr>
        <p:blipFill rotWithShape="1">
          <a:blip r:embed="rId4">
            <a:extLst>
              <a:ext uri="{28A0092B-C50C-407E-A947-70E740481C1C}">
                <a14:useLocalDpi xmlns:a14="http://schemas.microsoft.com/office/drawing/2010/main" val="0"/>
              </a:ext>
            </a:extLst>
          </a:blip>
          <a:srcRect l="-2160" t="14116" r="1380" b="1254"/>
          <a:stretch/>
        </p:blipFill>
        <p:spPr>
          <a:xfrm>
            <a:off x="2046976" y="3933295"/>
            <a:ext cx="5261327" cy="2160000"/>
          </a:xfrm>
          <a:prstGeom prst="rect">
            <a:avLst/>
          </a:prstGeom>
        </p:spPr>
      </p:pic>
      <p:sp>
        <p:nvSpPr>
          <p:cNvPr id="7" name="Textfeld 6"/>
          <p:cNvSpPr txBox="1"/>
          <p:nvPr/>
        </p:nvSpPr>
        <p:spPr>
          <a:xfrm>
            <a:off x="810970" y="1989590"/>
            <a:ext cx="992579" cy="646331"/>
          </a:xfrm>
          <a:prstGeom prst="rect">
            <a:avLst/>
          </a:prstGeom>
          <a:noFill/>
        </p:spPr>
        <p:txBody>
          <a:bodyPr wrap="none" rtlCol="0">
            <a:spAutoFit/>
          </a:bodyPr>
          <a:lstStyle/>
          <a:p>
            <a:r>
              <a:rPr lang="de-DE" dirty="0" smtClean="0"/>
              <a:t>Stamm-</a:t>
            </a:r>
            <a:br>
              <a:rPr lang="de-DE" dirty="0" smtClean="0"/>
            </a:br>
            <a:r>
              <a:rPr lang="de-DE" dirty="0" err="1" smtClean="0"/>
              <a:t>daten</a:t>
            </a:r>
            <a:endParaRPr lang="de-DE" dirty="0"/>
          </a:p>
        </p:txBody>
      </p:sp>
      <p:sp>
        <p:nvSpPr>
          <p:cNvPr id="12" name="Textfeld 11"/>
          <p:cNvSpPr txBox="1"/>
          <p:nvPr/>
        </p:nvSpPr>
        <p:spPr>
          <a:xfrm>
            <a:off x="791735" y="4690130"/>
            <a:ext cx="748923" cy="646331"/>
          </a:xfrm>
          <a:prstGeom prst="rect">
            <a:avLst/>
          </a:prstGeom>
          <a:noFill/>
        </p:spPr>
        <p:txBody>
          <a:bodyPr wrap="none" rtlCol="0">
            <a:spAutoFit/>
          </a:bodyPr>
          <a:lstStyle/>
          <a:p>
            <a:r>
              <a:rPr lang="de-DE" dirty="0" smtClean="0"/>
              <a:t>Start-</a:t>
            </a:r>
            <a:br>
              <a:rPr lang="de-DE" dirty="0" smtClean="0"/>
            </a:br>
            <a:r>
              <a:rPr lang="de-DE" dirty="0" err="1" smtClean="0"/>
              <a:t>seite</a:t>
            </a:r>
            <a:endParaRPr lang="de-DE" dirty="0"/>
          </a:p>
        </p:txBody>
      </p:sp>
      <p:sp>
        <p:nvSpPr>
          <p:cNvPr id="14" name="Ellipse 13"/>
          <p:cNvSpPr/>
          <p:nvPr/>
        </p:nvSpPr>
        <p:spPr>
          <a:xfrm>
            <a:off x="5076056" y="5301208"/>
            <a:ext cx="1367461" cy="432048"/>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l="15399" t="1567" r="14907" b="1075"/>
          <a:stretch/>
        </p:blipFill>
        <p:spPr>
          <a:xfrm>
            <a:off x="6717359" y="2492896"/>
            <a:ext cx="540060" cy="461534"/>
          </a:xfrm>
          <a:prstGeom prst="rect">
            <a:avLst/>
          </a:prstGeom>
        </p:spPr>
      </p:pic>
      <p:sp>
        <p:nvSpPr>
          <p:cNvPr id="15" name="Ellipse 14"/>
          <p:cNvSpPr/>
          <p:nvPr/>
        </p:nvSpPr>
        <p:spPr>
          <a:xfrm>
            <a:off x="6696236" y="2522382"/>
            <a:ext cx="613047" cy="402562"/>
          </a:xfrm>
          <a:prstGeom prst="ellipse">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98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Tätigkeitsanzeigen (2)</a:t>
            </a:r>
            <a:endParaRPr lang="de-DE" dirty="0"/>
          </a:p>
        </p:txBody>
      </p:sp>
      <p:sp>
        <p:nvSpPr>
          <p:cNvPr id="3" name="Textplatzhalter 2"/>
          <p:cNvSpPr>
            <a:spLocks noGrp="1"/>
          </p:cNvSpPr>
          <p:nvPr>
            <p:ph type="body" sz="quarter" idx="14"/>
          </p:nvPr>
        </p:nvSpPr>
        <p:spPr/>
        <p:txBody>
          <a:bodyPr/>
          <a:lstStyle/>
          <a:p>
            <a:pPr algn="just"/>
            <a:r>
              <a:rPr lang="de-DE" dirty="0" smtClean="0"/>
              <a:t>§ 1a Abs. 2 </a:t>
            </a:r>
            <a:r>
              <a:rPr lang="de-DE" dirty="0" err="1" smtClean="0"/>
              <a:t>GBerG</a:t>
            </a:r>
            <a:r>
              <a:rPr lang="de-DE" dirty="0" smtClean="0"/>
              <a:t>:</a:t>
            </a:r>
          </a:p>
          <a:p>
            <a:pPr marL="400050" lvl="1" indent="0" algn="just">
              <a:buNone/>
            </a:pPr>
            <a:r>
              <a:rPr lang="de-DE" sz="1800" dirty="0" smtClean="0">
                <a:sym typeface="Wingdings" panose="05000000000000000000" pitchFamily="2" charset="2"/>
              </a:rPr>
              <a:t>„</a:t>
            </a:r>
            <a:r>
              <a:rPr lang="de-DE" sz="1800" dirty="0">
                <a:sym typeface="Wingdings" panose="05000000000000000000" pitchFamily="2" charset="2"/>
              </a:rPr>
              <a:t>Angehörige der Gesundheitsfachberufe und </a:t>
            </a:r>
            <a:r>
              <a:rPr lang="de-DE" sz="1800" dirty="0" err="1">
                <a:sym typeface="Wingdings" panose="05000000000000000000" pitchFamily="2" charset="2"/>
              </a:rPr>
              <a:t>Arbeitgebende</a:t>
            </a:r>
            <a:r>
              <a:rPr lang="de-DE" sz="1800" dirty="0">
                <a:sym typeface="Wingdings" panose="05000000000000000000" pitchFamily="2" charset="2"/>
              </a:rPr>
              <a:t>, die Angehörige dieser Berufe beschäftigen wollen, sind verpflichtet, vor erstmaliger Ausübung der beruflichen Tätigkeit der zuständigen Behörde </a:t>
            </a:r>
            <a:r>
              <a:rPr lang="de-DE" sz="1800" i="1" dirty="0" smtClean="0">
                <a:sym typeface="Wingdings" panose="05000000000000000000" pitchFamily="2" charset="2"/>
              </a:rPr>
              <a:t>[bestimmte]</a:t>
            </a:r>
            <a:r>
              <a:rPr lang="de-DE" sz="1800" dirty="0" smtClean="0">
                <a:sym typeface="Wingdings" panose="05000000000000000000" pitchFamily="2" charset="2"/>
              </a:rPr>
              <a:t> </a:t>
            </a:r>
            <a:r>
              <a:rPr lang="de-DE" sz="1800" dirty="0">
                <a:sym typeface="Wingdings" panose="05000000000000000000" pitchFamily="2" charset="2"/>
              </a:rPr>
              <a:t>Angaben schriftlich oder in elektronischer Form anzuzeigen</a:t>
            </a:r>
            <a:r>
              <a:rPr lang="de-DE" sz="1800" dirty="0" smtClean="0">
                <a:sym typeface="Wingdings" panose="05000000000000000000" pitchFamily="2" charset="2"/>
              </a:rPr>
              <a:t>.“</a:t>
            </a:r>
            <a:endParaRPr lang="de-DE" sz="1800" dirty="0">
              <a:sym typeface="Wingdings" panose="05000000000000000000" pitchFamily="2" charset="2"/>
            </a:endParaRPr>
          </a:p>
          <a:p>
            <a:endParaRPr lang="de-DE" dirty="0" smtClean="0"/>
          </a:p>
          <a:p>
            <a:r>
              <a:rPr lang="de-DE" dirty="0" smtClean="0"/>
              <a:t>§ 8 </a:t>
            </a:r>
            <a:r>
              <a:rPr lang="de-DE" dirty="0" err="1" smtClean="0"/>
              <a:t>HebBO</a:t>
            </a:r>
            <a:r>
              <a:rPr lang="de-DE" dirty="0" smtClean="0"/>
              <a:t> NRW:</a:t>
            </a:r>
          </a:p>
          <a:p>
            <a:pPr marL="400050" lvl="1" indent="0" algn="just">
              <a:buNone/>
            </a:pPr>
            <a:r>
              <a:rPr lang="de-DE" sz="1800" dirty="0" smtClean="0"/>
              <a:t>„</a:t>
            </a:r>
            <a:r>
              <a:rPr lang="de-DE" sz="1800" dirty="0" smtClean="0">
                <a:sym typeface="Wingdings" panose="05000000000000000000" pitchFamily="2" charset="2"/>
              </a:rPr>
              <a:t>Hebammen </a:t>
            </a:r>
            <a:r>
              <a:rPr lang="de-DE" sz="1800" dirty="0">
                <a:sym typeface="Wingdings" panose="05000000000000000000" pitchFamily="2" charset="2"/>
              </a:rPr>
              <a:t>haben der zuständigen Behörde unter Verwendung der Anlage 3 </a:t>
            </a:r>
            <a:r>
              <a:rPr lang="de-DE" sz="1800" i="1" dirty="0" smtClean="0">
                <a:sym typeface="Wingdings" panose="05000000000000000000" pitchFamily="2" charset="2"/>
              </a:rPr>
              <a:t>[bestimmte]</a:t>
            </a:r>
            <a:r>
              <a:rPr lang="de-DE" sz="1800" dirty="0" smtClean="0">
                <a:sym typeface="Wingdings" panose="05000000000000000000" pitchFamily="2" charset="2"/>
              </a:rPr>
              <a:t> </a:t>
            </a:r>
            <a:r>
              <a:rPr lang="de-DE" sz="1800" dirty="0">
                <a:sym typeface="Wingdings" panose="05000000000000000000" pitchFamily="2" charset="2"/>
              </a:rPr>
              <a:t>Angaben unaufgefordert anzuzeigen. </a:t>
            </a:r>
          </a:p>
          <a:p>
            <a:pPr marL="400050" lvl="1" indent="0" algn="just">
              <a:buNone/>
            </a:pPr>
            <a:r>
              <a:rPr lang="de-DE" sz="1800" dirty="0" smtClean="0">
                <a:sym typeface="Wingdings" panose="05000000000000000000" pitchFamily="2" charset="2"/>
              </a:rPr>
              <a:t>Die Angaben </a:t>
            </a:r>
            <a:r>
              <a:rPr lang="de-DE" sz="1800" dirty="0">
                <a:sym typeface="Wingdings" panose="05000000000000000000" pitchFamily="2" charset="2"/>
              </a:rPr>
              <a:t>nach Absatz 1 </a:t>
            </a:r>
            <a:r>
              <a:rPr lang="de-DE" sz="1800" dirty="0" smtClean="0">
                <a:sym typeface="Wingdings" panose="05000000000000000000" pitchFamily="2" charset="2"/>
              </a:rPr>
              <a:t>müssen erstmals </a:t>
            </a:r>
            <a:r>
              <a:rPr lang="de-DE" sz="1800" dirty="0">
                <a:sym typeface="Wingdings" panose="05000000000000000000" pitchFamily="2" charset="2"/>
              </a:rPr>
              <a:t>mit der Anzeige des Beginns der Berufsausübung und sodann jährlich bis zum 31. Januar des Folgejahres angezeigt </a:t>
            </a:r>
            <a:r>
              <a:rPr lang="de-DE" sz="1800" dirty="0" smtClean="0">
                <a:sym typeface="Wingdings" panose="05000000000000000000" pitchFamily="2" charset="2"/>
              </a:rPr>
              <a:t>werden.“</a:t>
            </a:r>
            <a:endParaRPr lang="de-DE" sz="1800" dirty="0">
              <a:sym typeface="Wingdings" panose="05000000000000000000" pitchFamily="2" charset="2"/>
            </a:endParaRP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21</a:t>
            </a:fld>
            <a:endParaRPr lang="de-DE" dirty="0"/>
          </a:p>
        </p:txBody>
      </p:sp>
    </p:spTree>
    <p:extLst>
      <p:ext uri="{BB962C8B-B14F-4D97-AF65-F5344CB8AC3E}">
        <p14:creationId xmlns:p14="http://schemas.microsoft.com/office/powerpoint/2010/main" val="4673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Tätigkeitsanzeigen (3)</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800" dirty="0" smtClean="0"/>
          </a:p>
          <a:p>
            <a:pPr>
              <a:spcBef>
                <a:spcPts val="0"/>
              </a:spcBef>
            </a:pPr>
            <a:endParaRPr lang="de-DE" sz="1800" dirty="0" smtClean="0"/>
          </a:p>
          <a:p>
            <a:r>
              <a:rPr lang="de-DE" sz="1800" dirty="0" smtClean="0"/>
              <a:t>Keine rückwirkenden Tätigkeits-anzeigen vor 2024 (Abwicklung </a:t>
            </a:r>
            <a:br>
              <a:rPr lang="de-DE" sz="1800" dirty="0" smtClean="0"/>
            </a:br>
            <a:r>
              <a:rPr lang="de-DE" sz="1800" dirty="0" smtClean="0"/>
              <a:t>über die Gesundheitsämter)</a:t>
            </a:r>
          </a:p>
          <a:p>
            <a:r>
              <a:rPr lang="de-DE" sz="1800" dirty="0" smtClean="0"/>
              <a:t>Bsp. für das aktuelle Jahr:</a:t>
            </a:r>
            <a:br>
              <a:rPr lang="de-DE" sz="1800" dirty="0" smtClean="0"/>
            </a:br>
            <a:r>
              <a:rPr lang="de-DE" sz="1800" dirty="0" smtClean="0"/>
              <a:t>Jahr des Meldezeitraums: 2024 </a:t>
            </a:r>
            <a:br>
              <a:rPr lang="de-DE" sz="1800" dirty="0" smtClean="0"/>
            </a:br>
            <a:r>
              <a:rPr lang="de-DE" sz="1800" dirty="0" smtClean="0"/>
              <a:t>Abgabefrist: 31.01.2025</a:t>
            </a:r>
          </a:p>
          <a:p>
            <a:r>
              <a:rPr lang="de-DE" sz="1800" dirty="0" smtClean="0"/>
              <a:t>Ggf. Nachweis der Berufshaftpflicht-versicherung bei Freiberuflern</a:t>
            </a:r>
          </a:p>
          <a:p>
            <a:endParaRPr lang="de-DE" sz="18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22</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9240" t="-8059" r="-2804" b="-11897"/>
          <a:stretch/>
        </p:blipFill>
        <p:spPr>
          <a:xfrm>
            <a:off x="4576080" y="1374775"/>
            <a:ext cx="4316400"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5112060" y="3969060"/>
            <a:ext cx="1152128" cy="432048"/>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6660232" y="5013176"/>
            <a:ext cx="396044" cy="36004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662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Tätigkeitsanzeigen (4)</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800" dirty="0" smtClean="0"/>
          </a:p>
          <a:p>
            <a:pPr>
              <a:spcBef>
                <a:spcPts val="0"/>
              </a:spcBef>
            </a:pPr>
            <a:endParaRPr lang="de-DE" sz="1800" dirty="0" smtClean="0"/>
          </a:p>
          <a:p>
            <a:r>
              <a:rPr lang="de-DE" sz="1800" dirty="0" smtClean="0"/>
              <a:t>Längerfristige Tätigkeitsunter-brechung = unverschuldete Nichtausübung der Tätigkeit </a:t>
            </a:r>
            <a:br>
              <a:rPr lang="de-DE" sz="1800" dirty="0" smtClean="0"/>
            </a:br>
            <a:r>
              <a:rPr lang="de-DE" sz="1800" dirty="0" smtClean="0"/>
              <a:t>&gt; 3 Monaten (siehe Info-i)</a:t>
            </a:r>
          </a:p>
          <a:p>
            <a:r>
              <a:rPr lang="de-DE" sz="1800" dirty="0" smtClean="0"/>
              <a:t>Bei Anklicken der Checkbox „ja“ </a:t>
            </a:r>
            <a:br>
              <a:rPr lang="de-DE" sz="1800" dirty="0" smtClean="0"/>
            </a:br>
            <a:r>
              <a:rPr lang="de-DE" sz="1800" dirty="0" smtClean="0"/>
              <a:t>ändert sich die </a:t>
            </a:r>
            <a:r>
              <a:rPr lang="de-DE" sz="1800" dirty="0"/>
              <a:t>N</a:t>
            </a:r>
            <a:r>
              <a:rPr lang="de-DE" sz="1800" dirty="0" smtClean="0"/>
              <a:t>utzeroberfläche:</a:t>
            </a:r>
          </a:p>
          <a:p>
            <a:pPr lvl="1">
              <a:spcBef>
                <a:spcPts val="0"/>
              </a:spcBef>
              <a:buFont typeface="Symbol" panose="05050102010706020507" pitchFamily="18" charset="2"/>
              <a:buChar char="-"/>
            </a:pPr>
            <a:r>
              <a:rPr lang="de-DE" sz="1800" dirty="0" smtClean="0"/>
              <a:t>Upload zum Nachweis der Unterbrechung</a:t>
            </a:r>
          </a:p>
          <a:p>
            <a:pPr lvl="1">
              <a:spcBef>
                <a:spcPts val="0"/>
              </a:spcBef>
              <a:buFont typeface="Symbol" panose="05050102010706020507" pitchFamily="18" charset="2"/>
              <a:buChar char="-"/>
            </a:pPr>
            <a:r>
              <a:rPr lang="de-DE" sz="1800" dirty="0" smtClean="0"/>
              <a:t>keine weiteren Angaben </a:t>
            </a:r>
            <a:br>
              <a:rPr lang="de-DE" sz="1800" dirty="0" smtClean="0"/>
            </a:br>
            <a:r>
              <a:rPr lang="de-DE" sz="1800" dirty="0" smtClean="0"/>
              <a:t>zum Tätigkeitsbereich und </a:t>
            </a:r>
            <a:br>
              <a:rPr lang="de-DE" sz="1800" dirty="0" smtClean="0"/>
            </a:br>
            <a:r>
              <a:rPr lang="de-DE" sz="1800" dirty="0" smtClean="0"/>
              <a:t>-umfang</a:t>
            </a:r>
          </a:p>
          <a:p>
            <a:r>
              <a:rPr lang="de-DE" sz="1800" dirty="0" smtClean="0"/>
              <a:t>Freigeben oder Löschen</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23</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7182" t="-21622" r="-1990" b="-10520"/>
          <a:stretch/>
        </p:blipFill>
        <p:spPr>
          <a:xfrm>
            <a:off x="4576080" y="1420516"/>
            <a:ext cx="4316400"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5220072" y="5013176"/>
            <a:ext cx="1368152" cy="612068"/>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4932040" y="3284984"/>
            <a:ext cx="288032" cy="288032"/>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6696236" y="3645024"/>
            <a:ext cx="288032" cy="288032"/>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44251" b="18387"/>
          <a:stretch/>
        </p:blipFill>
        <p:spPr>
          <a:xfrm>
            <a:off x="7808379" y="1274203"/>
            <a:ext cx="1084101" cy="2046785"/>
          </a:xfrm>
          <a:prstGeom prst="rect">
            <a:avLst/>
          </a:prstGeom>
        </p:spPr>
      </p:pic>
      <p:sp>
        <p:nvSpPr>
          <p:cNvPr id="12" name="Ellipse 11"/>
          <p:cNvSpPr/>
          <p:nvPr/>
        </p:nvSpPr>
        <p:spPr>
          <a:xfrm>
            <a:off x="7848364" y="1484784"/>
            <a:ext cx="504056" cy="288032"/>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639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Tätigkeitsanzeigen (5)</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800" dirty="0" smtClean="0"/>
          </a:p>
          <a:p>
            <a:pPr>
              <a:spcBef>
                <a:spcPts val="0"/>
              </a:spcBef>
            </a:pPr>
            <a:endParaRPr lang="de-DE" sz="1800" dirty="0" smtClean="0"/>
          </a:p>
          <a:p>
            <a:r>
              <a:rPr lang="de-DE" sz="1800" dirty="0" smtClean="0"/>
              <a:t>Grundlage:</a:t>
            </a:r>
            <a:br>
              <a:rPr lang="de-DE" sz="1800" dirty="0" smtClean="0"/>
            </a:br>
            <a:r>
              <a:rPr lang="de-DE" sz="1800" dirty="0" smtClean="0"/>
              <a:t>„Anlage 3 zu Meldepflichten </a:t>
            </a:r>
            <a:br>
              <a:rPr lang="de-DE" sz="1800" dirty="0" smtClean="0"/>
            </a:br>
            <a:r>
              <a:rPr lang="de-DE" sz="1800" dirty="0" smtClean="0"/>
              <a:t>gem.§ </a:t>
            </a:r>
            <a:r>
              <a:rPr lang="de-DE" sz="1800" dirty="0"/>
              <a:t>8 </a:t>
            </a:r>
            <a:r>
              <a:rPr lang="de-DE" sz="1800" dirty="0" err="1"/>
              <a:t>HebBO</a:t>
            </a:r>
            <a:r>
              <a:rPr lang="de-DE" sz="1800" dirty="0"/>
              <a:t> </a:t>
            </a:r>
            <a:r>
              <a:rPr lang="de-DE" sz="1800" dirty="0" smtClean="0"/>
              <a:t>NRW“</a:t>
            </a:r>
          </a:p>
          <a:p>
            <a:r>
              <a:rPr lang="de-DE" sz="1800" dirty="0" smtClean="0"/>
              <a:t>Tätigkeitsumfänge müssen </a:t>
            </a:r>
            <a:br>
              <a:rPr lang="de-DE" sz="1800" dirty="0" smtClean="0"/>
            </a:br>
            <a:r>
              <a:rPr lang="de-DE" sz="1800" dirty="0" smtClean="0"/>
              <a:t>zusammen 100% ergeben</a:t>
            </a:r>
          </a:p>
          <a:p>
            <a:r>
              <a:rPr lang="de-DE" sz="1800" dirty="0" smtClean="0"/>
              <a:t>Speichern/Freigeben/Löschen</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24</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11867" t="-39" r="38239" b="-3420"/>
          <a:stretch/>
        </p:blipFill>
        <p:spPr>
          <a:xfrm>
            <a:off x="4566977" y="1304764"/>
            <a:ext cx="3641427" cy="4922999"/>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5508104" y="3212976"/>
            <a:ext cx="252028" cy="216024"/>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5508104" y="4239090"/>
            <a:ext cx="252028" cy="216024"/>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5508104" y="5265204"/>
            <a:ext cx="252028" cy="216024"/>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2555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Berufliche Fortbildungen (1)</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800" dirty="0" smtClean="0"/>
          </a:p>
          <a:p>
            <a:r>
              <a:rPr lang="de-DE" sz="1800" dirty="0" smtClean="0"/>
              <a:t>Erst nach Freigabe der Grund-qualifikation und der ersten Tätigkeitsanzeige möglich </a:t>
            </a:r>
          </a:p>
          <a:p>
            <a:r>
              <a:rPr lang="de-DE" sz="1800" dirty="0" smtClean="0"/>
              <a:t>Anlage über die Stammdaten </a:t>
            </a:r>
            <a:br>
              <a:rPr lang="de-DE" sz="1800" dirty="0" smtClean="0"/>
            </a:br>
            <a:r>
              <a:rPr lang="de-DE" sz="1800" dirty="0" smtClean="0"/>
              <a:t>oder die Startseite</a:t>
            </a:r>
          </a:p>
          <a:p>
            <a:r>
              <a:rPr lang="de-DE" sz="1800" dirty="0" smtClean="0"/>
              <a:t>§ 7 Abs. 1 </a:t>
            </a:r>
            <a:r>
              <a:rPr lang="de-DE" sz="1800" dirty="0" err="1" smtClean="0"/>
              <a:t>HebBO</a:t>
            </a:r>
            <a:r>
              <a:rPr lang="de-DE" sz="1800" dirty="0"/>
              <a:t> </a:t>
            </a:r>
            <a:r>
              <a:rPr lang="de-DE" sz="1800" dirty="0" smtClean="0"/>
              <a:t>NRW:</a:t>
            </a:r>
          </a:p>
          <a:p>
            <a:pPr lvl="1">
              <a:spcBef>
                <a:spcPts val="0"/>
              </a:spcBef>
              <a:buFont typeface="Symbol" panose="05050102010706020507" pitchFamily="18" charset="2"/>
              <a:buChar char="-"/>
            </a:pPr>
            <a:r>
              <a:rPr lang="de-DE" sz="1600" dirty="0" smtClean="0"/>
              <a:t>„</a:t>
            </a:r>
            <a:r>
              <a:rPr lang="de-DE" sz="1400" dirty="0" smtClean="0"/>
              <a:t>Hebammen </a:t>
            </a:r>
            <a:r>
              <a:rPr lang="de-DE" sz="1400" b="1" dirty="0"/>
              <a:t>haben</a:t>
            </a:r>
            <a:r>
              <a:rPr lang="de-DE" sz="1400" dirty="0"/>
              <a:t> </a:t>
            </a:r>
            <a:r>
              <a:rPr lang="de-DE" sz="1400" dirty="0" smtClean="0"/>
              <a:t>sich fortzubilden“</a:t>
            </a:r>
          </a:p>
          <a:p>
            <a:pPr lvl="1">
              <a:spcBef>
                <a:spcPts val="0"/>
              </a:spcBef>
              <a:buFont typeface="Symbol" panose="05050102010706020507" pitchFamily="18" charset="2"/>
              <a:buChar char="-"/>
            </a:pPr>
            <a:r>
              <a:rPr lang="de-DE" sz="1400" dirty="0" smtClean="0"/>
              <a:t>Insgesamt </a:t>
            </a:r>
            <a:r>
              <a:rPr lang="de-DE" sz="1400" b="1" dirty="0" smtClean="0"/>
              <a:t>60 Stunden in 3 Jahren</a:t>
            </a:r>
          </a:p>
          <a:p>
            <a:pPr lvl="1">
              <a:spcBef>
                <a:spcPts val="0"/>
              </a:spcBef>
              <a:buFont typeface="Symbol" panose="05050102010706020507" pitchFamily="18" charset="2"/>
              <a:buChar char="-"/>
            </a:pPr>
            <a:r>
              <a:rPr lang="de-DE" sz="1400" dirty="0" smtClean="0"/>
              <a:t>Davon 20 </a:t>
            </a:r>
            <a:r>
              <a:rPr lang="de-DE" sz="1400" dirty="0"/>
              <a:t>Stunden </a:t>
            </a:r>
            <a:r>
              <a:rPr lang="de-DE" sz="1400" b="1" dirty="0" smtClean="0"/>
              <a:t>Notfallmanagement</a:t>
            </a:r>
            <a:br>
              <a:rPr lang="de-DE" sz="1400" b="1" dirty="0" smtClean="0"/>
            </a:br>
            <a:r>
              <a:rPr lang="de-DE" sz="1400" b="1" dirty="0" smtClean="0"/>
              <a:t>(=&gt; Präsenzpflicht) </a:t>
            </a:r>
          </a:p>
          <a:p>
            <a:r>
              <a:rPr lang="de-DE" sz="1800" dirty="0" smtClean="0"/>
              <a:t>§ 7 Abs. 3 </a:t>
            </a:r>
            <a:r>
              <a:rPr lang="de-DE" sz="1800" dirty="0" err="1" smtClean="0"/>
              <a:t>HebBO</a:t>
            </a:r>
            <a:r>
              <a:rPr lang="de-DE" sz="1800" dirty="0" smtClean="0"/>
              <a:t> NRW:</a:t>
            </a:r>
          </a:p>
          <a:p>
            <a:pPr lvl="1">
              <a:spcBef>
                <a:spcPts val="0"/>
              </a:spcBef>
              <a:buFont typeface="Symbol" panose="05050102010706020507" pitchFamily="18" charset="2"/>
              <a:buChar char="-"/>
            </a:pPr>
            <a:r>
              <a:rPr lang="de-DE" sz="1400" dirty="0" smtClean="0"/>
              <a:t>Fortbildungspflicht </a:t>
            </a:r>
            <a:r>
              <a:rPr lang="de-DE" sz="1400" b="1" dirty="0" smtClean="0"/>
              <a:t>ruht </a:t>
            </a:r>
            <a:r>
              <a:rPr lang="de-DE" sz="1400" b="1" dirty="0"/>
              <a:t>auf </a:t>
            </a:r>
            <a:r>
              <a:rPr lang="de-DE" sz="1400" b="1" dirty="0" smtClean="0"/>
              <a:t>Antrag</a:t>
            </a:r>
            <a:endParaRPr lang="de-DE" sz="1400" dirty="0" smtClean="0"/>
          </a:p>
          <a:p>
            <a:pPr lvl="1">
              <a:spcBef>
                <a:spcPts val="0"/>
              </a:spcBef>
              <a:buFont typeface="Symbol" panose="05050102010706020507" pitchFamily="18" charset="2"/>
              <a:buChar char="-"/>
            </a:pPr>
            <a:r>
              <a:rPr lang="de-DE" sz="1400" b="1" dirty="0" smtClean="0"/>
              <a:t>Gründe</a:t>
            </a:r>
            <a:r>
              <a:rPr lang="de-DE" sz="1400" dirty="0" smtClean="0"/>
              <a:t>: Beschäftigungsverbot, Elternzeit, AU oder ruhende Berufstätigkeit</a:t>
            </a:r>
            <a:endParaRPr lang="de-DE" sz="1400" b="1" dirty="0"/>
          </a:p>
          <a:p>
            <a:pPr lvl="1">
              <a:spcBef>
                <a:spcPts val="0"/>
              </a:spcBef>
              <a:buFont typeface="Symbol" panose="05050102010706020507" pitchFamily="18" charset="2"/>
              <a:buChar char="-"/>
            </a:pPr>
            <a:r>
              <a:rPr lang="de-DE" sz="1400" dirty="0" smtClean="0"/>
              <a:t>Mindestdauer </a:t>
            </a:r>
            <a:r>
              <a:rPr lang="de-DE" sz="1400" b="1" dirty="0" smtClean="0"/>
              <a:t>3 Monate </a:t>
            </a:r>
            <a:r>
              <a:rPr lang="de-DE" sz="1400" dirty="0" smtClean="0"/>
              <a:t>o. </a:t>
            </a:r>
            <a:r>
              <a:rPr lang="de-DE" sz="1400" b="1" dirty="0" smtClean="0"/>
              <a:t>Härtefallantrag</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25</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9900" t="2" r="-2153" b="-7747"/>
          <a:stretch/>
        </p:blipFill>
        <p:spPr>
          <a:xfrm>
            <a:off x="4550682" y="1520788"/>
            <a:ext cx="4316400" cy="21600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p:cNvPicPr>
          <p:nvPr/>
        </p:nvPicPr>
        <p:blipFill rotWithShape="1">
          <a:blip r:embed="rId4">
            <a:extLst>
              <a:ext uri="{28A0092B-C50C-407E-A947-70E740481C1C}">
                <a14:useLocalDpi xmlns:a14="http://schemas.microsoft.com/office/drawing/2010/main" val="0"/>
              </a:ext>
            </a:extLst>
          </a:blip>
          <a:srcRect l="-7952" t="-1" r="14889" b="-17460"/>
          <a:stretch/>
        </p:blipFill>
        <p:spPr>
          <a:xfrm>
            <a:off x="4572000" y="4005064"/>
            <a:ext cx="4212468" cy="2222699"/>
          </a:xfrm>
          <a:prstGeom prst="rect">
            <a:avLst/>
          </a:prstGeom>
        </p:spPr>
      </p:pic>
      <p:sp>
        <p:nvSpPr>
          <p:cNvPr id="9" name="Ellipse 8"/>
          <p:cNvSpPr/>
          <p:nvPr/>
        </p:nvSpPr>
        <p:spPr>
          <a:xfrm>
            <a:off x="5328084" y="5301208"/>
            <a:ext cx="1728192" cy="396044"/>
          </a:xfrm>
          <a:prstGeom prst="ellipse">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927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Berufliche Fortbildungen (2)</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r>
              <a:rPr lang="de-DE" sz="1800" dirty="0" smtClean="0"/>
              <a:t>Nachweiszeiträume variieren nach Datum der Berufserlaubnis</a:t>
            </a:r>
          </a:p>
          <a:p>
            <a:r>
              <a:rPr lang="de-DE" sz="1800" u="sng" dirty="0" smtClean="0"/>
              <a:t>Anrechnungsmöglichkeit </a:t>
            </a:r>
            <a:r>
              <a:rPr lang="de-DE" sz="1800" dirty="0" smtClean="0"/>
              <a:t>von:</a:t>
            </a:r>
          </a:p>
          <a:p>
            <a:pPr lvl="1">
              <a:buFont typeface="Symbol" panose="05050102010706020507" pitchFamily="18" charset="2"/>
              <a:buChar char="-"/>
            </a:pPr>
            <a:r>
              <a:rPr lang="de-DE" sz="1800" dirty="0" smtClean="0"/>
              <a:t>Beruflichen Fortbildungen </a:t>
            </a:r>
            <a:br>
              <a:rPr lang="de-DE" sz="1800" dirty="0" smtClean="0"/>
            </a:br>
            <a:r>
              <a:rPr lang="de-DE" sz="1800" dirty="0" smtClean="0"/>
              <a:t>aus dem 2. Halbjahr 2023 </a:t>
            </a:r>
          </a:p>
          <a:p>
            <a:pPr lvl="2">
              <a:buFont typeface="Courier New" panose="02070309020205020404" pitchFamily="49" charset="0"/>
              <a:buChar char="o"/>
            </a:pPr>
            <a:r>
              <a:rPr lang="de-DE" sz="1400" dirty="0" smtClean="0"/>
              <a:t>Technische Fehlermeldung </a:t>
            </a:r>
            <a:r>
              <a:rPr lang="de-DE" sz="1400" dirty="0"/>
              <a:t>bei </a:t>
            </a:r>
            <a:r>
              <a:rPr lang="de-DE" sz="1400" dirty="0" smtClean="0"/>
              <a:t> rückwirkender Datumseingabe</a:t>
            </a:r>
            <a:br>
              <a:rPr lang="de-DE" sz="1400" dirty="0" smtClean="0"/>
            </a:br>
            <a:r>
              <a:rPr lang="de-DE" sz="1400" dirty="0" smtClean="0"/>
              <a:t>(=&gt; bitte 01.01.2024 angeben)</a:t>
            </a:r>
            <a:endParaRPr lang="de-DE" sz="1400" dirty="0"/>
          </a:p>
          <a:p>
            <a:pPr lvl="1">
              <a:buFont typeface="Symbol" panose="05050102010706020507" pitchFamily="18" charset="2"/>
              <a:buChar char="-"/>
            </a:pPr>
            <a:r>
              <a:rPr lang="de-DE" sz="1800" dirty="0" smtClean="0"/>
              <a:t>päd. Fortbildungen zur</a:t>
            </a:r>
            <a:r>
              <a:rPr lang="de-DE" sz="1800" dirty="0"/>
              <a:t> </a:t>
            </a:r>
            <a:r>
              <a:rPr lang="de-DE" sz="1800" dirty="0" smtClean="0"/>
              <a:t>Praxis-anleitung bis max. 40 Stunden</a:t>
            </a:r>
            <a:endParaRPr lang="de-DE" sz="1800" dirty="0"/>
          </a:p>
          <a:p>
            <a:pPr lvl="2">
              <a:buFont typeface="Courier New" panose="02070309020205020404" pitchFamily="49" charset="0"/>
              <a:buChar char="o"/>
            </a:pPr>
            <a:r>
              <a:rPr lang="de-DE" sz="1400" dirty="0" smtClean="0"/>
              <a:t>Bitte alle Fortbildungszertifikate </a:t>
            </a:r>
            <a:br>
              <a:rPr lang="de-DE" sz="1400" dirty="0" smtClean="0"/>
            </a:br>
            <a:r>
              <a:rPr lang="de-DE" sz="1400" dirty="0" smtClean="0"/>
              <a:t>doppelt hochladen, da </a:t>
            </a:r>
            <a:r>
              <a:rPr lang="de-DE" sz="1400" dirty="0"/>
              <a:t>das System keine </a:t>
            </a:r>
            <a:r>
              <a:rPr lang="de-DE" sz="1400" dirty="0" smtClean="0"/>
              <a:t>automatisierte </a:t>
            </a:r>
            <a:r>
              <a:rPr lang="de-DE" sz="1400" dirty="0"/>
              <a:t>Anrechnung vornehmen </a:t>
            </a:r>
            <a:r>
              <a:rPr lang="de-DE" sz="1400" dirty="0" smtClean="0"/>
              <a:t>kann; die BR </a:t>
            </a:r>
            <a:r>
              <a:rPr lang="de-DE" sz="1400" dirty="0"/>
              <a:t>prüft </a:t>
            </a:r>
            <a:r>
              <a:rPr lang="de-DE" sz="1400" dirty="0" smtClean="0"/>
              <a:t>die Nachweise </a:t>
            </a:r>
            <a:r>
              <a:rPr lang="de-DE" sz="1400" dirty="0"/>
              <a:t>im </a:t>
            </a:r>
            <a:r>
              <a:rPr lang="de-DE" sz="1400" dirty="0" smtClean="0"/>
              <a:t>Einzelfall </a:t>
            </a:r>
            <a:r>
              <a:rPr lang="de-DE" sz="1400" dirty="0"/>
              <a:t>und genehmigt sie bei erfolgreicher </a:t>
            </a:r>
            <a:r>
              <a:rPr lang="de-DE" sz="1400" dirty="0" smtClean="0"/>
              <a:t>Anrechnung</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26</a:t>
            </a:fld>
            <a:endParaRPr lang="de-DE" dirty="0"/>
          </a:p>
        </p:txBody>
      </p:sp>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p:cNvPicPr>
          <p:nvPr/>
        </p:nvPicPr>
        <p:blipFill rotWithShape="1">
          <a:blip r:embed="rId3">
            <a:extLst>
              <a:ext uri="{28A0092B-C50C-407E-A947-70E740481C1C}">
                <a14:useLocalDpi xmlns:a14="http://schemas.microsoft.com/office/drawing/2010/main" val="0"/>
              </a:ext>
            </a:extLst>
          </a:blip>
          <a:srcRect l="-6362" t="-6572" r="441" b="-14855"/>
          <a:stretch/>
        </p:blipFill>
        <p:spPr>
          <a:xfrm>
            <a:off x="4553998" y="1060476"/>
            <a:ext cx="4316400" cy="4852800"/>
          </a:xfrm>
          <a:prstGeom prst="rect">
            <a:avLst/>
          </a:prstGeom>
        </p:spPr>
      </p:pic>
      <p:cxnSp>
        <p:nvCxnSpPr>
          <p:cNvPr id="26" name="Gerade Verbindung mit Pfeil 25"/>
          <p:cNvCxnSpPr/>
          <p:nvPr/>
        </p:nvCxnSpPr>
        <p:spPr>
          <a:xfrm>
            <a:off x="4211960" y="3248980"/>
            <a:ext cx="612068"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4211960" y="2240868"/>
            <a:ext cx="0" cy="100811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a:off x="4211960" y="1916832"/>
            <a:ext cx="612068"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3779912" y="1808820"/>
            <a:ext cx="432048"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4211960" y="1808820"/>
            <a:ext cx="0" cy="46805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883056" y="4596288"/>
            <a:ext cx="4081431" cy="1384995"/>
          </a:xfrm>
          <a:prstGeom prst="rect">
            <a:avLst/>
          </a:prstGeom>
          <a:noFill/>
        </p:spPr>
        <p:txBody>
          <a:bodyPr wrap="square" rtlCol="0">
            <a:spAutoFit/>
          </a:bodyPr>
          <a:lstStyle/>
          <a:p>
            <a:r>
              <a:rPr lang="de-DE" sz="1400" dirty="0">
                <a:latin typeface="+mn-lt"/>
              </a:rPr>
              <a:t>[Bei Falschgenerierung </a:t>
            </a:r>
            <a:r>
              <a:rPr lang="de-DE" sz="1400" dirty="0" smtClean="0">
                <a:latin typeface="+mn-lt"/>
              </a:rPr>
              <a:t>des </a:t>
            </a:r>
            <a:r>
              <a:rPr lang="de-DE" sz="1400" dirty="0">
                <a:latin typeface="+mn-lt"/>
              </a:rPr>
              <a:t>Zeitraums]:</a:t>
            </a:r>
          </a:p>
          <a:p>
            <a:pPr>
              <a:spcBef>
                <a:spcPts val="0"/>
              </a:spcBef>
              <a:buFont typeface="Symbol" panose="05050102010706020507" pitchFamily="18" charset="2"/>
              <a:buChar char="-"/>
            </a:pPr>
            <a:r>
              <a:rPr lang="de-DE" sz="1400" dirty="0" smtClean="0">
                <a:latin typeface="+mn-lt"/>
              </a:rPr>
              <a:t> Deaktivierung </a:t>
            </a:r>
            <a:r>
              <a:rPr lang="de-DE" sz="1400" dirty="0">
                <a:latin typeface="+mn-lt"/>
              </a:rPr>
              <a:t>durch die BR </a:t>
            </a:r>
          </a:p>
          <a:p>
            <a:pPr>
              <a:spcBef>
                <a:spcPts val="0"/>
              </a:spcBef>
              <a:buFont typeface="Symbol" panose="05050102010706020507" pitchFamily="18" charset="2"/>
              <a:buChar char="-"/>
            </a:pPr>
            <a:r>
              <a:rPr lang="de-DE" sz="1400" dirty="0" smtClean="0">
                <a:latin typeface="+mn-lt"/>
              </a:rPr>
              <a:t> „</a:t>
            </a:r>
            <a:r>
              <a:rPr lang="de-DE" sz="1400" dirty="0">
                <a:latin typeface="+mn-lt"/>
              </a:rPr>
              <a:t>Tätigkeitsanzeige erstellen“ </a:t>
            </a:r>
            <a:r>
              <a:rPr lang="de-DE" sz="1400" dirty="0" smtClean="0">
                <a:latin typeface="+mn-lt"/>
              </a:rPr>
              <a:t>+ 2024 auswählen</a:t>
            </a:r>
          </a:p>
          <a:p>
            <a:pPr>
              <a:spcBef>
                <a:spcPts val="0"/>
              </a:spcBef>
              <a:buFont typeface="Symbol" panose="05050102010706020507" pitchFamily="18" charset="2"/>
              <a:buChar char="-"/>
            </a:pPr>
            <a:r>
              <a:rPr lang="de-DE" sz="1400" dirty="0">
                <a:latin typeface="+mn-lt"/>
              </a:rPr>
              <a:t> </a:t>
            </a:r>
            <a:r>
              <a:rPr lang="de-DE" sz="1400" dirty="0" smtClean="0">
                <a:latin typeface="+mn-lt"/>
              </a:rPr>
              <a:t>Neugenerierung </a:t>
            </a:r>
            <a:r>
              <a:rPr lang="de-DE" sz="1400" dirty="0">
                <a:latin typeface="+mn-lt"/>
              </a:rPr>
              <a:t>des Zeitraums </a:t>
            </a:r>
            <a:r>
              <a:rPr lang="de-DE" sz="1400" dirty="0" smtClean="0">
                <a:latin typeface="+mn-lt"/>
              </a:rPr>
              <a:t>ab 01.01.2024 </a:t>
            </a:r>
            <a:br>
              <a:rPr lang="de-DE" sz="1400" dirty="0" smtClean="0">
                <a:latin typeface="+mn-lt"/>
              </a:rPr>
            </a:br>
            <a:r>
              <a:rPr lang="de-DE" sz="1400" dirty="0" smtClean="0">
                <a:latin typeface="+mn-lt"/>
              </a:rPr>
              <a:t>   oder „Neues Nachweisjahr hinzufügen“</a:t>
            </a:r>
            <a:br>
              <a:rPr lang="de-DE" sz="1400" dirty="0" smtClean="0">
                <a:latin typeface="+mn-lt"/>
              </a:rPr>
            </a:br>
            <a:r>
              <a:rPr lang="de-DE" sz="1400" dirty="0" smtClean="0">
                <a:latin typeface="+mn-lt"/>
              </a:rPr>
              <a:t>   (s. Folie 25)</a:t>
            </a:r>
            <a:endParaRPr lang="de-DE" sz="1400" dirty="0">
              <a:latin typeface="+mn-lt"/>
            </a:endParaRPr>
          </a:p>
        </p:txBody>
      </p:sp>
      <p:cxnSp>
        <p:nvCxnSpPr>
          <p:cNvPr id="17" name="Gewinkelter Verbinder 16"/>
          <p:cNvCxnSpPr/>
          <p:nvPr/>
        </p:nvCxnSpPr>
        <p:spPr>
          <a:xfrm>
            <a:off x="3779912" y="2276872"/>
            <a:ext cx="1044116" cy="576064"/>
          </a:xfrm>
          <a:prstGeom prst="bentConnector3">
            <a:avLst>
              <a:gd name="adj1" fmla="val 57375"/>
            </a:avLst>
          </a:prstGeom>
          <a:ln w="190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4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Berufliche Fortbildungen (3)</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 dirty="0"/>
          </a:p>
          <a:p>
            <a:r>
              <a:rPr lang="de-DE" sz="1800" dirty="0" smtClean="0"/>
              <a:t>Checkbox zur „Erweiterung des Nachweiszeitraumes“, wenn Fortbildungsstunden nachgeholt werden müssen</a:t>
            </a:r>
          </a:p>
          <a:p>
            <a:r>
              <a:rPr lang="de-DE" sz="1800" dirty="0" smtClean="0"/>
              <a:t>Bei Unterbrechung Anrechnung </a:t>
            </a:r>
            <a:br>
              <a:rPr lang="de-DE" sz="1800" dirty="0" smtClean="0"/>
            </a:br>
            <a:r>
              <a:rPr lang="de-DE" sz="1800" dirty="0" smtClean="0"/>
              <a:t>(beachte Info-i)</a:t>
            </a:r>
          </a:p>
          <a:p>
            <a:r>
              <a:rPr lang="de-DE" sz="1800" dirty="0" smtClean="0"/>
              <a:t>Unterstütze Upload-Dateiformate: </a:t>
            </a:r>
            <a:br>
              <a:rPr lang="de-DE" sz="1800" dirty="0" smtClean="0"/>
            </a:br>
            <a:r>
              <a:rPr lang="de-DE" sz="1800" dirty="0" smtClean="0"/>
              <a:t>PDF, PNG; JPG; JPEG</a:t>
            </a:r>
          </a:p>
          <a:p>
            <a:pPr lvl="1">
              <a:buFont typeface="Courier New" panose="02070309020205020404" pitchFamily="49" charset="0"/>
              <a:buChar char="o"/>
            </a:pPr>
            <a:r>
              <a:rPr lang="de-DE" sz="1400" dirty="0" smtClean="0"/>
              <a:t>(=&gt; Keine </a:t>
            </a:r>
            <a:r>
              <a:rPr lang="de-DE" sz="1400" dirty="0" err="1" smtClean="0"/>
              <a:t>zip.Dateien</a:t>
            </a:r>
            <a:r>
              <a:rPr lang="de-DE" sz="1400" dirty="0" smtClean="0"/>
              <a:t> wegen Sicherheits-risiko, aber PDF-Bündelung möglich) </a:t>
            </a:r>
          </a:p>
          <a:p>
            <a:pPr lvl="1">
              <a:buFont typeface="Courier New" panose="02070309020205020404" pitchFamily="49" charset="0"/>
              <a:buChar char="o"/>
            </a:pPr>
            <a:r>
              <a:rPr lang="de-DE" sz="1400" dirty="0" smtClean="0"/>
              <a:t>Fotos von Handys werden oft automatisch </a:t>
            </a:r>
            <a:r>
              <a:rPr lang="de-DE" sz="1400" dirty="0"/>
              <a:t>als HEIC Datei (bei iPhone) oder HEIF Datei (bei Android) </a:t>
            </a:r>
            <a:r>
              <a:rPr lang="de-DE" sz="1400" dirty="0" smtClean="0"/>
              <a:t>übermittelt &gt; Fehlermeldung. =&gt; Dateien in </a:t>
            </a:r>
            <a:r>
              <a:rPr lang="de-DE" sz="1400" dirty="0"/>
              <a:t>ein zulässiges Format </a:t>
            </a:r>
            <a:r>
              <a:rPr lang="de-DE" sz="1400" dirty="0" smtClean="0"/>
              <a:t>umwandeln </a:t>
            </a:r>
            <a:r>
              <a:rPr lang="de-DE" sz="1400" dirty="0"/>
              <a:t>oder </a:t>
            </a:r>
            <a:r>
              <a:rPr lang="de-DE" sz="1400" dirty="0" smtClean="0"/>
              <a:t>anderes </a:t>
            </a:r>
            <a:r>
              <a:rPr lang="de-DE" sz="1400" dirty="0"/>
              <a:t>Gerät </a:t>
            </a:r>
            <a:r>
              <a:rPr lang="de-DE" sz="1400" dirty="0" smtClean="0"/>
              <a:t>benutzen</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27</a:t>
            </a:fld>
            <a:endParaRPr lang="de-DE" dirty="0"/>
          </a:p>
        </p:txBody>
      </p:sp>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p:cNvPicPr>
          <p:nvPr/>
        </p:nvPicPr>
        <p:blipFill rotWithShape="1">
          <a:blip r:embed="rId3">
            <a:extLst>
              <a:ext uri="{28A0092B-C50C-407E-A947-70E740481C1C}">
                <a14:useLocalDpi xmlns:a14="http://schemas.microsoft.com/office/drawing/2010/main" val="0"/>
              </a:ext>
            </a:extLst>
          </a:blip>
          <a:srcRect l="5661" t="894" r="2829" b="-18"/>
          <a:stretch/>
        </p:blipFill>
        <p:spPr>
          <a:xfrm>
            <a:off x="5076056" y="1520788"/>
            <a:ext cx="3564396" cy="4356484"/>
          </a:xfrm>
          <a:prstGeom prst="rect">
            <a:avLst/>
          </a:prstGeom>
        </p:spPr>
      </p:pic>
      <p:sp>
        <p:nvSpPr>
          <p:cNvPr id="5" name="Ellipse 4"/>
          <p:cNvSpPr/>
          <p:nvPr/>
        </p:nvSpPr>
        <p:spPr>
          <a:xfrm>
            <a:off x="7488324" y="4905164"/>
            <a:ext cx="288032" cy="648072"/>
          </a:xfrm>
          <a:prstGeom prst="ellipse">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148064" y="4041068"/>
            <a:ext cx="216024" cy="252028"/>
          </a:xfrm>
          <a:prstGeom prst="ellipse">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6264188" y="5265204"/>
            <a:ext cx="495387" cy="288032"/>
          </a:xfrm>
          <a:prstGeom prst="ellipse">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6696236" y="3897051"/>
            <a:ext cx="252028" cy="216025"/>
          </a:xfrm>
          <a:prstGeom prst="ellipse">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347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Pädagogische Fortbildungen (1)</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1800" dirty="0" smtClean="0"/>
          </a:p>
          <a:p>
            <a:r>
              <a:rPr lang="de-DE" sz="1800" dirty="0" smtClean="0"/>
              <a:t>Anlage über die Stammdaten </a:t>
            </a:r>
            <a:br>
              <a:rPr lang="de-DE" sz="1800" dirty="0" smtClean="0"/>
            </a:br>
            <a:r>
              <a:rPr lang="de-DE" sz="1800" dirty="0" smtClean="0"/>
              <a:t>oder die Startseite</a:t>
            </a:r>
          </a:p>
          <a:p>
            <a:r>
              <a:rPr lang="de-DE" sz="1800" dirty="0" smtClean="0"/>
              <a:t>§10 Abs. 1 Nr. 4 </a:t>
            </a:r>
            <a:r>
              <a:rPr lang="de-DE" sz="1800" dirty="0" err="1" smtClean="0"/>
              <a:t>HebStPrV</a:t>
            </a:r>
            <a:r>
              <a:rPr lang="de-DE" sz="1800" dirty="0" smtClean="0"/>
              <a:t>:</a:t>
            </a:r>
          </a:p>
          <a:p>
            <a:pPr lvl="1">
              <a:spcBef>
                <a:spcPts val="600"/>
              </a:spcBef>
              <a:buFont typeface="Symbol" panose="05050102010706020507" pitchFamily="18" charset="2"/>
              <a:buChar char="-"/>
            </a:pPr>
            <a:r>
              <a:rPr lang="de-DE" sz="1400" dirty="0"/>
              <a:t>kontinuierliche </a:t>
            </a:r>
            <a:r>
              <a:rPr lang="de-DE" sz="1400" dirty="0" smtClean="0"/>
              <a:t>Fortbildungen im </a:t>
            </a:r>
            <a:br>
              <a:rPr lang="de-DE" sz="1400" dirty="0" smtClean="0"/>
            </a:br>
            <a:r>
              <a:rPr lang="de-DE" sz="1400" dirty="0" smtClean="0"/>
              <a:t>Umfang von 24 Stunden jährlich</a:t>
            </a:r>
          </a:p>
          <a:p>
            <a:pPr lvl="1">
              <a:spcBef>
                <a:spcPts val="600"/>
              </a:spcBef>
              <a:buFont typeface="Symbol" panose="05050102010706020507" pitchFamily="18" charset="2"/>
              <a:buChar char="-"/>
            </a:pPr>
            <a:r>
              <a:rPr lang="de-DE" sz="1400" dirty="0" smtClean="0"/>
              <a:t>Länder </a:t>
            </a:r>
            <a:r>
              <a:rPr lang="de-DE" sz="1400" dirty="0"/>
              <a:t>können den </a:t>
            </a:r>
            <a:r>
              <a:rPr lang="de-DE" sz="1400" dirty="0" smtClean="0"/>
              <a:t>Zeitraum </a:t>
            </a:r>
            <a:br>
              <a:rPr lang="de-DE" sz="1400" dirty="0" smtClean="0"/>
            </a:br>
            <a:r>
              <a:rPr lang="de-DE" sz="1400" dirty="0" smtClean="0"/>
              <a:t>auf </a:t>
            </a:r>
            <a:r>
              <a:rPr lang="de-DE" sz="1400" dirty="0"/>
              <a:t>bis zu </a:t>
            </a:r>
            <a:r>
              <a:rPr lang="de-DE" sz="1400" dirty="0" smtClean="0"/>
              <a:t>3 </a:t>
            </a:r>
            <a:r>
              <a:rPr lang="de-DE" sz="1400" dirty="0"/>
              <a:t>Jahre </a:t>
            </a:r>
            <a:r>
              <a:rPr lang="de-DE" sz="1400" dirty="0" smtClean="0"/>
              <a:t>verlängern </a:t>
            </a:r>
            <a:br>
              <a:rPr lang="de-DE" sz="1400" dirty="0" smtClean="0"/>
            </a:br>
            <a:r>
              <a:rPr lang="de-DE" sz="1400" dirty="0" smtClean="0"/>
              <a:t>=&gt; NRW (+)</a:t>
            </a:r>
          </a:p>
          <a:p>
            <a:pPr lvl="1">
              <a:spcBef>
                <a:spcPts val="600"/>
              </a:spcBef>
              <a:buFont typeface="Symbol" panose="05050102010706020507" pitchFamily="18" charset="2"/>
              <a:buChar char="-"/>
            </a:pPr>
            <a:r>
              <a:rPr lang="de-DE" sz="1400" dirty="0" smtClean="0"/>
              <a:t>Stundenumfang </a:t>
            </a:r>
            <a:r>
              <a:rPr lang="de-DE" sz="1400" dirty="0"/>
              <a:t>ist </a:t>
            </a:r>
            <a:r>
              <a:rPr lang="de-DE" sz="1400" dirty="0" smtClean="0"/>
              <a:t>entsprechend </a:t>
            </a:r>
            <a:br>
              <a:rPr lang="de-DE" sz="1400" dirty="0" smtClean="0"/>
            </a:br>
            <a:r>
              <a:rPr lang="de-DE" sz="1400" dirty="0" smtClean="0"/>
              <a:t>zu erhöhen </a:t>
            </a:r>
            <a:br>
              <a:rPr lang="de-DE" sz="1400" dirty="0" smtClean="0"/>
            </a:br>
            <a:r>
              <a:rPr lang="de-DE" sz="1400" dirty="0" smtClean="0"/>
              <a:t>=&gt; 24 h x 3 Jahre = 72 h</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28</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4189" t="-28720" r="18309" b="-32575"/>
          <a:stretch/>
        </p:blipFill>
        <p:spPr>
          <a:xfrm>
            <a:off x="4860032" y="3356992"/>
            <a:ext cx="3956359" cy="3135278"/>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p:cNvPicPr>
          <p:nvPr/>
        </p:nvPicPr>
        <p:blipFill rotWithShape="1">
          <a:blip r:embed="rId4" cstate="print">
            <a:extLst>
              <a:ext uri="{28A0092B-C50C-407E-A947-70E740481C1C}">
                <a14:useLocalDpi xmlns:a14="http://schemas.microsoft.com/office/drawing/2010/main" val="0"/>
              </a:ext>
            </a:extLst>
          </a:blip>
          <a:srcRect l="21656" t="-13200" r="1983" b="3"/>
          <a:stretch/>
        </p:blipFill>
        <p:spPr>
          <a:xfrm>
            <a:off x="4860032" y="1230450"/>
            <a:ext cx="3956360" cy="2287595"/>
          </a:xfrm>
          <a:prstGeom prst="rect">
            <a:avLst/>
          </a:prstGeom>
        </p:spPr>
      </p:pic>
      <p:sp>
        <p:nvSpPr>
          <p:cNvPr id="5" name="Ellipse 4"/>
          <p:cNvSpPr/>
          <p:nvPr/>
        </p:nvSpPr>
        <p:spPr>
          <a:xfrm>
            <a:off x="6840252" y="1916832"/>
            <a:ext cx="972108" cy="720080"/>
          </a:xfrm>
          <a:prstGeom prst="ellipse">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641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Pädagogische Fortbildungen (2)</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1800" dirty="0" smtClean="0"/>
          </a:p>
          <a:p>
            <a:r>
              <a:rPr lang="de-DE" sz="1800" dirty="0" smtClean="0"/>
              <a:t>Nachweiszeiträume variieren nach </a:t>
            </a:r>
            <a:br>
              <a:rPr lang="de-DE" sz="1800" dirty="0" smtClean="0"/>
            </a:br>
            <a:r>
              <a:rPr lang="de-DE" sz="1800" dirty="0" smtClean="0"/>
              <a:t>Bestandsschutz bzw. Abschluss</a:t>
            </a:r>
            <a:br>
              <a:rPr lang="de-DE" sz="1800" dirty="0" smtClean="0"/>
            </a:br>
            <a:r>
              <a:rPr lang="de-DE" sz="1800" dirty="0" smtClean="0"/>
              <a:t>der päd. Zusatzqualifikation</a:t>
            </a:r>
          </a:p>
          <a:p>
            <a:r>
              <a:rPr lang="de-DE" sz="1800" dirty="0" smtClean="0"/>
              <a:t>Bei Bestandsschutz Anrechnungsmöglichkeit </a:t>
            </a:r>
            <a:br>
              <a:rPr lang="de-DE" sz="1800" dirty="0" smtClean="0"/>
            </a:br>
            <a:r>
              <a:rPr lang="de-DE" sz="1800" dirty="0" smtClean="0"/>
              <a:t>von Fortbildungen aus den </a:t>
            </a:r>
            <a:br>
              <a:rPr lang="de-DE" sz="1800" dirty="0" smtClean="0"/>
            </a:br>
            <a:r>
              <a:rPr lang="de-DE" sz="1800" dirty="0" smtClean="0"/>
              <a:t>Jahren 2020 und 2021 </a:t>
            </a:r>
          </a:p>
          <a:p>
            <a:r>
              <a:rPr lang="de-DE" sz="1800" dirty="0" smtClean="0"/>
              <a:t>Im Übrigen siehe Folie 27</a:t>
            </a:r>
            <a:br>
              <a:rPr lang="de-DE" sz="1800" dirty="0" smtClean="0"/>
            </a:br>
            <a:endParaRPr lang="de-DE" sz="16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29</a:t>
            </a:fld>
            <a:endParaRPr lang="de-DE" dirty="0"/>
          </a:p>
        </p:txBody>
      </p:sp>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4211960" y="2168860"/>
            <a:ext cx="0" cy="201622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3599892" y="2528900"/>
            <a:ext cx="612068"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p:cNvPicPr>
          <p:nvPr/>
        </p:nvPicPr>
        <p:blipFill rotWithShape="1">
          <a:blip r:embed="rId3">
            <a:extLst>
              <a:ext uri="{28A0092B-C50C-407E-A947-70E740481C1C}">
                <a14:useLocalDpi xmlns:a14="http://schemas.microsoft.com/office/drawing/2010/main" val="0"/>
              </a:ext>
            </a:extLst>
          </a:blip>
          <a:srcRect l="-3648" r="-3648"/>
          <a:stretch/>
        </p:blipFill>
        <p:spPr>
          <a:xfrm>
            <a:off x="4612084" y="3681268"/>
            <a:ext cx="4316400" cy="2160000"/>
          </a:xfrm>
          <a:prstGeom prst="rect">
            <a:avLst/>
          </a:prstGeom>
        </p:spPr>
      </p:pic>
      <p:cxnSp>
        <p:nvCxnSpPr>
          <p:cNvPr id="26" name="Gerade Verbindung mit Pfeil 25"/>
          <p:cNvCxnSpPr/>
          <p:nvPr/>
        </p:nvCxnSpPr>
        <p:spPr>
          <a:xfrm>
            <a:off x="4211960" y="4185084"/>
            <a:ext cx="8280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Grafik 2"/>
          <p:cNvPicPr>
            <a:picLocks/>
          </p:cNvPicPr>
          <p:nvPr/>
        </p:nvPicPr>
        <p:blipFill rotWithShape="1">
          <a:blip r:embed="rId4">
            <a:extLst>
              <a:ext uri="{28A0092B-C50C-407E-A947-70E740481C1C}">
                <a14:useLocalDpi xmlns:a14="http://schemas.microsoft.com/office/drawing/2010/main" val="0"/>
              </a:ext>
            </a:extLst>
          </a:blip>
          <a:srcRect l="-3561" t="-5844" r="-3168" b="6343"/>
          <a:stretch/>
        </p:blipFill>
        <p:spPr>
          <a:xfrm>
            <a:off x="4612084" y="1449020"/>
            <a:ext cx="4316400" cy="2448032"/>
          </a:xfrm>
          <a:prstGeom prst="rect">
            <a:avLst/>
          </a:prstGeom>
        </p:spPr>
      </p:pic>
      <p:cxnSp>
        <p:nvCxnSpPr>
          <p:cNvPr id="37" name="Gerade Verbindung mit Pfeil 36"/>
          <p:cNvCxnSpPr/>
          <p:nvPr/>
        </p:nvCxnSpPr>
        <p:spPr>
          <a:xfrm>
            <a:off x="4211960" y="2168860"/>
            <a:ext cx="8280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winkelter Verbinder 16"/>
          <p:cNvCxnSpPr/>
          <p:nvPr/>
        </p:nvCxnSpPr>
        <p:spPr>
          <a:xfrm>
            <a:off x="3599892" y="3068960"/>
            <a:ext cx="1434445" cy="629737"/>
          </a:xfrm>
          <a:prstGeom prst="bentConnector3">
            <a:avLst>
              <a:gd name="adj1" fmla="val 55014"/>
            </a:avLst>
          </a:prstGeom>
          <a:ln w="190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43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dirty="0" smtClean="0"/>
              <a:t>Gesetzliche Grundlagen</a:t>
            </a:r>
          </a:p>
        </p:txBody>
      </p:sp>
      <p:sp>
        <p:nvSpPr>
          <p:cNvPr id="4" name="Fußzeilenplatzhalter 3"/>
          <p:cNvSpPr>
            <a:spLocks noGrp="1"/>
          </p:cNvSpPr>
          <p:nvPr>
            <p:ph type="ftr" sz="quarter" idx="15"/>
          </p:nvPr>
        </p:nvSpPr>
        <p:spPr/>
        <p:txBody>
          <a:bodyPr/>
          <a:lstStyle/>
          <a:p>
            <a:pPr>
              <a:defRPr/>
            </a:pPr>
            <a:fld id="{E00C3BB6-B12D-459E-B9D7-B128B487ADE9}" type="slidenum">
              <a:rPr lang="de-DE" smtClean="0"/>
              <a:pPr>
                <a:defRPr/>
              </a:pPr>
              <a:t>3</a:t>
            </a:fld>
            <a:endParaRPr lang="de-DE" dirty="0"/>
          </a:p>
        </p:txBody>
      </p:sp>
      <p:sp>
        <p:nvSpPr>
          <p:cNvPr id="6148" name="Textplatzhalter 2"/>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de-DE" dirty="0" smtClean="0"/>
          </a:p>
          <a:p>
            <a:r>
              <a:rPr lang="de-DE" dirty="0" smtClean="0"/>
              <a:t>Hebammengesetz (HebG</a:t>
            </a:r>
            <a:r>
              <a:rPr lang="de-DE" dirty="0"/>
              <a:t>)</a:t>
            </a:r>
            <a:endParaRPr lang="de-DE" dirty="0" smtClean="0"/>
          </a:p>
          <a:p>
            <a:r>
              <a:rPr lang="de-DE" dirty="0"/>
              <a:t>Studien- und Prüfungsverordnung für Hebammen (</a:t>
            </a:r>
            <a:r>
              <a:rPr lang="de-DE" dirty="0" err="1" smtClean="0"/>
              <a:t>HebStPrV</a:t>
            </a:r>
            <a:r>
              <a:rPr lang="de-DE" dirty="0" smtClean="0"/>
              <a:t>)</a:t>
            </a:r>
          </a:p>
          <a:p>
            <a:r>
              <a:rPr lang="de-DE" dirty="0"/>
              <a:t>Landeshebammengesetz (</a:t>
            </a:r>
            <a:r>
              <a:rPr lang="de-DE" dirty="0" err="1" smtClean="0"/>
              <a:t>LHebG</a:t>
            </a:r>
            <a:r>
              <a:rPr lang="de-DE" dirty="0" smtClean="0"/>
              <a:t> NRW)</a:t>
            </a:r>
            <a:endParaRPr lang="de-DE" dirty="0"/>
          </a:p>
          <a:p>
            <a:r>
              <a:rPr lang="de-DE" dirty="0" smtClean="0"/>
              <a:t>Berufsordnung </a:t>
            </a:r>
            <a:r>
              <a:rPr lang="de-DE" dirty="0"/>
              <a:t>für Hebammen (</a:t>
            </a:r>
            <a:r>
              <a:rPr lang="de-DE" dirty="0" err="1"/>
              <a:t>HebBO</a:t>
            </a:r>
            <a:r>
              <a:rPr lang="de-DE" dirty="0"/>
              <a:t> NRW</a:t>
            </a:r>
            <a:r>
              <a:rPr lang="de-DE" dirty="0" smtClean="0"/>
              <a:t>)</a:t>
            </a:r>
          </a:p>
          <a:p>
            <a:r>
              <a:rPr lang="de-DE" dirty="0" err="1" smtClean="0"/>
              <a:t>Gesundheitsfachberufegesetz</a:t>
            </a:r>
            <a:r>
              <a:rPr lang="de-DE" dirty="0" smtClean="0"/>
              <a:t> (</a:t>
            </a:r>
            <a:r>
              <a:rPr lang="de-DE" dirty="0" err="1" smtClean="0"/>
              <a:t>GBerG</a:t>
            </a:r>
            <a:r>
              <a:rPr lang="de-DE" dirty="0" smtClean="0"/>
              <a:t> NRW)</a:t>
            </a:r>
          </a:p>
          <a:p>
            <a:r>
              <a:rPr lang="de-DE" dirty="0"/>
              <a:t>Zuständigkeitsverordnung </a:t>
            </a:r>
            <a:r>
              <a:rPr lang="de-DE" dirty="0" smtClean="0"/>
              <a:t>Heilberufe (</a:t>
            </a:r>
            <a:r>
              <a:rPr lang="de-DE" dirty="0" err="1" smtClean="0"/>
              <a:t>ZustVO</a:t>
            </a:r>
            <a:r>
              <a:rPr lang="de-DE" dirty="0" smtClean="0"/>
              <a:t> HB NRW)</a:t>
            </a:r>
          </a:p>
          <a:p>
            <a:pPr marL="0" indent="0">
              <a:buNone/>
            </a:pPr>
            <a:endParaRPr lang="de-DE" dirty="0"/>
          </a:p>
        </p:txBody>
      </p:sp>
    </p:spTree>
    <p:extLst>
      <p:ext uri="{BB962C8B-B14F-4D97-AF65-F5344CB8AC3E}">
        <p14:creationId xmlns:p14="http://schemas.microsoft.com/office/powerpoint/2010/main" val="141801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Fortbildungsveranstaltungen (1)</a:t>
            </a:r>
            <a:endParaRPr lang="de-DE" dirty="0"/>
          </a:p>
        </p:txBody>
      </p:sp>
      <p:sp>
        <p:nvSpPr>
          <p:cNvPr id="11" name="Textplatzhalter 10"/>
          <p:cNvSpPr>
            <a:spLocks noGrp="1"/>
          </p:cNvSpPr>
          <p:nvPr>
            <p:ph type="body" sz="quarter" idx="14"/>
          </p:nvPr>
        </p:nvSpPr>
        <p:spPr>
          <a:xfrm>
            <a:off x="251519" y="1374775"/>
            <a:ext cx="8280000" cy="4852988"/>
          </a:xfrm>
          <a:ln>
            <a:noFill/>
          </a:ln>
        </p:spPr>
        <p:txBody>
          <a:bodyPr/>
          <a:lstStyle/>
          <a:p>
            <a:endParaRPr lang="de-DE" sz="1800" dirty="0" smtClean="0"/>
          </a:p>
          <a:p>
            <a:r>
              <a:rPr lang="de-DE" sz="1800" dirty="0" smtClean="0"/>
              <a:t>§ 7 Abs. 2 </a:t>
            </a:r>
            <a:r>
              <a:rPr lang="de-DE" sz="1800" dirty="0" err="1" smtClean="0"/>
              <a:t>HebBO</a:t>
            </a:r>
            <a:r>
              <a:rPr lang="de-DE" sz="1800" dirty="0" smtClean="0"/>
              <a:t> NRW:</a:t>
            </a:r>
          </a:p>
          <a:p>
            <a:pPr marL="400050" lvl="1" indent="0" algn="just">
              <a:buNone/>
            </a:pPr>
            <a:r>
              <a:rPr lang="de-DE" sz="1600" dirty="0" smtClean="0"/>
              <a:t>„Geeignete </a:t>
            </a:r>
            <a:r>
              <a:rPr lang="de-DE" sz="1600" dirty="0"/>
              <a:t>Maßnahmen zur Fortbildung sind Fortbildungsveranstaltungen von </a:t>
            </a:r>
            <a:r>
              <a:rPr lang="de-DE" sz="1600" dirty="0" smtClean="0"/>
              <a:t>Hebammenverbänden </a:t>
            </a:r>
            <a:r>
              <a:rPr lang="de-DE" sz="1600" dirty="0"/>
              <a:t>und staatlich anerkannten Einrichtungen mit </a:t>
            </a:r>
            <a:r>
              <a:rPr lang="de-DE" sz="1600" dirty="0" smtClean="0"/>
              <a:t>Gesamt-verantwortung </a:t>
            </a:r>
            <a:r>
              <a:rPr lang="de-DE" sz="1600" dirty="0"/>
              <a:t>für die Hebammenausbildung und berufspädagogische Fortbildungen für und zur Praxisanleitung. </a:t>
            </a:r>
            <a:endParaRPr lang="de-DE" sz="1600" dirty="0" smtClean="0"/>
          </a:p>
          <a:p>
            <a:pPr marL="400050" lvl="1" indent="0" algn="just">
              <a:buNone/>
            </a:pPr>
            <a:r>
              <a:rPr lang="de-DE" sz="1600" dirty="0" smtClean="0"/>
              <a:t>Anbieter </a:t>
            </a:r>
            <a:r>
              <a:rPr lang="de-DE" sz="1600" dirty="0"/>
              <a:t>von Fortbildungsveranstaltungen </a:t>
            </a:r>
            <a:r>
              <a:rPr lang="de-DE" sz="1600" b="1" dirty="0"/>
              <a:t>können</a:t>
            </a:r>
            <a:r>
              <a:rPr lang="de-DE" sz="1600" dirty="0"/>
              <a:t> deren Eignung gegen Gebühr vorab prüfen lassen</a:t>
            </a:r>
            <a:r>
              <a:rPr lang="de-DE" sz="1600" dirty="0" smtClean="0"/>
              <a:t>.“</a:t>
            </a:r>
          </a:p>
          <a:p>
            <a:r>
              <a:rPr lang="de-DE" sz="1800" dirty="0" smtClean="0"/>
              <a:t>§ 7 Abs. 4 </a:t>
            </a:r>
            <a:r>
              <a:rPr lang="de-DE" sz="1800" dirty="0" err="1" smtClean="0"/>
              <a:t>HebBO</a:t>
            </a:r>
            <a:r>
              <a:rPr lang="de-DE" sz="1800" dirty="0" smtClean="0"/>
              <a:t> NRW:</a:t>
            </a:r>
          </a:p>
          <a:p>
            <a:pPr marL="400050" lvl="1" indent="0" algn="just">
              <a:buNone/>
            </a:pPr>
            <a:r>
              <a:rPr lang="de-DE" sz="1600" dirty="0" smtClean="0"/>
              <a:t>„Geeignete </a:t>
            </a:r>
            <a:r>
              <a:rPr lang="de-DE" sz="1600" dirty="0"/>
              <a:t>Fortbildungen sind insbesondere Veranstaltungen, Kongresse, Tagungen und Qualitätszirkel, die sich auf das ausgeübte oder angestrebte Tätigkeitsspektrum der Hebamme in den Gebieten der Schwangerschaftsbetreuung, der Geburtshilfe, der Wochenbettbetreuung und Stillberatung sowie des Notfallmanagements gemäß </a:t>
            </a:r>
            <a:r>
              <a:rPr lang="de-DE" sz="1600" b="1" dirty="0"/>
              <a:t>Anlage 2</a:t>
            </a:r>
            <a:r>
              <a:rPr lang="de-DE" sz="1600" dirty="0"/>
              <a:t> zu dieser Verordnung beziehen</a:t>
            </a:r>
            <a:r>
              <a:rPr lang="de-DE" sz="1600" dirty="0" smtClean="0"/>
              <a:t>.“</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30</a:t>
            </a:fld>
            <a:endParaRPr lang="de-DE" dirty="0"/>
          </a:p>
        </p:txBody>
      </p:sp>
    </p:spTree>
    <p:extLst>
      <p:ext uri="{BB962C8B-B14F-4D97-AF65-F5344CB8AC3E}">
        <p14:creationId xmlns:p14="http://schemas.microsoft.com/office/powerpoint/2010/main" val="383088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Fortbildungsveranstaltungen (2)</a:t>
            </a:r>
            <a:endParaRPr lang="de-DE" dirty="0"/>
          </a:p>
        </p:txBody>
      </p:sp>
      <p:sp>
        <p:nvSpPr>
          <p:cNvPr id="11" name="Textplatzhalter 10"/>
          <p:cNvSpPr>
            <a:spLocks noGrp="1"/>
          </p:cNvSpPr>
          <p:nvPr>
            <p:ph type="body" sz="quarter" idx="14"/>
          </p:nvPr>
        </p:nvSpPr>
        <p:spPr>
          <a:xfrm>
            <a:off x="251519" y="1374775"/>
            <a:ext cx="8280000" cy="4852988"/>
          </a:xfrm>
          <a:ln>
            <a:noFill/>
          </a:ln>
        </p:spPr>
        <p:txBody>
          <a:bodyPr/>
          <a:lstStyle/>
          <a:p>
            <a:endParaRPr lang="de-DE" sz="1800" dirty="0" smtClean="0"/>
          </a:p>
          <a:p>
            <a:pPr algn="just"/>
            <a:r>
              <a:rPr lang="de-DE" sz="1800" dirty="0" smtClean="0"/>
              <a:t>Berufliche Fortbildungsveranstaltungen </a:t>
            </a:r>
            <a:r>
              <a:rPr lang="de-DE" sz="1800" dirty="0"/>
              <a:t>können (nicht müssen!) auf Wunsch vorab und gegen Gebühr </a:t>
            </a:r>
            <a:r>
              <a:rPr lang="de-DE" sz="1800" dirty="0" smtClean="0"/>
              <a:t>auf </a:t>
            </a:r>
            <a:r>
              <a:rPr lang="de-DE" sz="1800" dirty="0"/>
              <a:t>ihre Eignung hin überprüft werden (Gebührenrahmen </a:t>
            </a:r>
            <a:r>
              <a:rPr lang="de-DE" sz="1800" dirty="0" smtClean="0"/>
              <a:t>25,00€ </a:t>
            </a:r>
            <a:r>
              <a:rPr lang="de-DE" sz="1800" dirty="0"/>
              <a:t>- </a:t>
            </a:r>
            <a:r>
              <a:rPr lang="de-DE" sz="1800" dirty="0" smtClean="0"/>
              <a:t>100,00€ </a:t>
            </a:r>
            <a:r>
              <a:rPr lang="de-DE" sz="1800" dirty="0"/>
              <a:t>je nach </a:t>
            </a:r>
            <a:r>
              <a:rPr lang="de-DE" sz="1800" dirty="0" smtClean="0"/>
              <a:t>Verwaltungsaufwand</a:t>
            </a:r>
            <a:r>
              <a:rPr lang="de-DE" sz="1800" dirty="0"/>
              <a:t>). </a:t>
            </a:r>
            <a:endParaRPr lang="de-DE" sz="1800" dirty="0" smtClean="0"/>
          </a:p>
          <a:p>
            <a:pPr algn="just"/>
            <a:r>
              <a:rPr lang="de-DE" sz="1800" dirty="0" smtClean="0"/>
              <a:t>Die </a:t>
            </a:r>
            <a:r>
              <a:rPr lang="de-DE" sz="1800" dirty="0"/>
              <a:t>Überprüfung durch die Bezirksregierung erfolgt </a:t>
            </a:r>
            <a:r>
              <a:rPr lang="de-DE" sz="1800" dirty="0" smtClean="0"/>
              <a:t>anhand der folgenden Unterlagen auf Plausibilität und ein schlüssiges Gesamtbild: </a:t>
            </a:r>
          </a:p>
          <a:p>
            <a:pPr lvl="1">
              <a:buFont typeface="Symbol" panose="05050102010706020507" pitchFamily="18" charset="2"/>
              <a:buChar char="-"/>
            </a:pPr>
            <a:r>
              <a:rPr lang="de-DE" sz="1600" dirty="0" smtClean="0"/>
              <a:t>Formloser Antrag per Mail;</a:t>
            </a:r>
          </a:p>
          <a:p>
            <a:pPr lvl="1">
              <a:buFont typeface="Symbol" panose="05050102010706020507" pitchFamily="18" charset="2"/>
              <a:buChar char="-"/>
            </a:pPr>
            <a:r>
              <a:rPr lang="de-DE" sz="1600" dirty="0" smtClean="0"/>
              <a:t>Detailliertes Seminarkonzept; </a:t>
            </a:r>
            <a:br>
              <a:rPr lang="de-DE" sz="1600" dirty="0" smtClean="0"/>
            </a:br>
            <a:r>
              <a:rPr lang="de-DE" sz="1400" dirty="0" smtClean="0"/>
              <a:t>(Bezug zum ausgeübten </a:t>
            </a:r>
            <a:r>
              <a:rPr lang="de-DE" sz="1400" dirty="0"/>
              <a:t>oder </a:t>
            </a:r>
            <a:r>
              <a:rPr lang="de-DE" sz="1400" dirty="0" smtClean="0"/>
              <a:t>angestrebten Tätigkeitsspektrum </a:t>
            </a:r>
            <a:br>
              <a:rPr lang="de-DE" sz="1400" dirty="0" smtClean="0"/>
            </a:br>
            <a:r>
              <a:rPr lang="de-DE" sz="1400" dirty="0" smtClean="0"/>
              <a:t>von Hebammen gemäß </a:t>
            </a:r>
            <a:r>
              <a:rPr lang="de-DE" sz="1400" dirty="0"/>
              <a:t>Anlage 2 der </a:t>
            </a:r>
            <a:r>
              <a:rPr lang="de-DE" sz="1400" dirty="0" err="1"/>
              <a:t>HebBO</a:t>
            </a:r>
            <a:r>
              <a:rPr lang="de-DE" sz="1400" dirty="0"/>
              <a:t> </a:t>
            </a:r>
            <a:r>
              <a:rPr lang="de-DE" sz="1400" dirty="0" smtClean="0"/>
              <a:t>NRW). </a:t>
            </a:r>
          </a:p>
          <a:p>
            <a:pPr lvl="1">
              <a:buFont typeface="Symbol" panose="05050102010706020507" pitchFamily="18" charset="2"/>
              <a:buChar char="-"/>
            </a:pPr>
            <a:r>
              <a:rPr lang="de-DE" sz="1600" dirty="0"/>
              <a:t>A</a:t>
            </a:r>
            <a:r>
              <a:rPr lang="de-DE" sz="1600" dirty="0" smtClean="0"/>
              <a:t>nzahl </a:t>
            </a:r>
            <a:r>
              <a:rPr lang="de-DE" sz="1600" dirty="0"/>
              <a:t>der </a:t>
            </a:r>
            <a:r>
              <a:rPr lang="de-DE" sz="1600" dirty="0" smtClean="0"/>
              <a:t>Teilnehmenden;</a:t>
            </a:r>
          </a:p>
          <a:p>
            <a:pPr lvl="1">
              <a:buFont typeface="Symbol" panose="05050102010706020507" pitchFamily="18" charset="2"/>
              <a:buChar char="-"/>
            </a:pPr>
            <a:r>
              <a:rPr lang="de-DE" sz="1600" dirty="0" smtClean="0"/>
              <a:t>Grundriss </a:t>
            </a:r>
            <a:r>
              <a:rPr lang="de-DE" sz="1600" dirty="0"/>
              <a:t>der </a:t>
            </a:r>
            <a:r>
              <a:rPr lang="de-DE" sz="1600" dirty="0" smtClean="0"/>
              <a:t>Fortbildungsräume; </a:t>
            </a:r>
            <a:br>
              <a:rPr lang="de-DE" sz="1600" dirty="0" smtClean="0"/>
            </a:br>
            <a:r>
              <a:rPr lang="de-DE" sz="1400" dirty="0" smtClean="0"/>
              <a:t>(Sofern Präsenzveranstaltung =&gt; Bei Notfallmanagement Pflicht)</a:t>
            </a:r>
          </a:p>
          <a:p>
            <a:pPr lvl="1">
              <a:buFont typeface="Symbol" panose="05050102010706020507" pitchFamily="18" charset="2"/>
              <a:buChar char="-"/>
            </a:pPr>
            <a:r>
              <a:rPr lang="de-DE" sz="1600" dirty="0" smtClean="0"/>
              <a:t>Qualifikationsnachweise </a:t>
            </a:r>
            <a:r>
              <a:rPr lang="de-DE" sz="1600" dirty="0"/>
              <a:t>der </a:t>
            </a:r>
            <a:r>
              <a:rPr lang="de-DE" sz="1600" dirty="0" smtClean="0"/>
              <a:t>Dozierenden.</a:t>
            </a:r>
            <a:endParaRPr lang="de-DE" sz="1600"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31</a:t>
            </a:fld>
            <a:endParaRPr lang="de-DE" dirty="0"/>
          </a:p>
        </p:txBody>
      </p:sp>
    </p:spTree>
    <p:extLst>
      <p:ext uri="{BB962C8B-B14F-4D97-AF65-F5344CB8AC3E}">
        <p14:creationId xmlns:p14="http://schemas.microsoft.com/office/powerpoint/2010/main" val="331988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Fortbildungsveranstaltungen (3)</a:t>
            </a:r>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1800" dirty="0" smtClean="0"/>
          </a:p>
          <a:p>
            <a:r>
              <a:rPr lang="de-DE" sz="1800" dirty="0" smtClean="0"/>
              <a:t>Anerkennungsbescheid:</a:t>
            </a:r>
          </a:p>
          <a:p>
            <a:pPr lvl="1">
              <a:buFont typeface="Symbol" panose="05050102010706020507" pitchFamily="18" charset="2"/>
              <a:buChar char="-"/>
            </a:pPr>
            <a:r>
              <a:rPr lang="de-DE" sz="1800" dirty="0" smtClean="0"/>
              <a:t>„Altbescheide“ der Gesund-</a:t>
            </a:r>
            <a:r>
              <a:rPr lang="de-DE" sz="1800" dirty="0" err="1" smtClean="0"/>
              <a:t>heitsämter</a:t>
            </a:r>
            <a:r>
              <a:rPr lang="de-DE" sz="1800" dirty="0" smtClean="0"/>
              <a:t> bleiben wirksam</a:t>
            </a:r>
          </a:p>
          <a:p>
            <a:pPr lvl="1">
              <a:buFont typeface="Symbol" panose="05050102010706020507" pitchFamily="18" charset="2"/>
              <a:buChar char="-"/>
            </a:pPr>
            <a:r>
              <a:rPr lang="de-DE" sz="1800" dirty="0" smtClean="0"/>
              <a:t>Gültigkeit unter „gleichblei-</a:t>
            </a:r>
            <a:br>
              <a:rPr lang="de-DE" sz="1800" dirty="0" smtClean="0"/>
            </a:br>
            <a:r>
              <a:rPr lang="de-DE" sz="1800" dirty="0" err="1" smtClean="0"/>
              <a:t>benden</a:t>
            </a:r>
            <a:r>
              <a:rPr lang="de-DE" sz="1800" dirty="0" smtClean="0"/>
              <a:t> Voraussetzungen“,</a:t>
            </a:r>
            <a:br>
              <a:rPr lang="de-DE" sz="1800" dirty="0" smtClean="0"/>
            </a:br>
            <a:r>
              <a:rPr lang="de-DE" sz="1800" dirty="0" smtClean="0"/>
              <a:t>d.h.</a:t>
            </a:r>
          </a:p>
          <a:p>
            <a:pPr lvl="2">
              <a:buFont typeface="Courier New" panose="02070309020205020404" pitchFamily="49" charset="0"/>
              <a:buChar char="o"/>
            </a:pPr>
            <a:r>
              <a:rPr lang="de-DE" sz="1600" dirty="0" smtClean="0"/>
              <a:t>Keine Befristung</a:t>
            </a:r>
          </a:p>
          <a:p>
            <a:pPr lvl="2">
              <a:buFont typeface="Courier New" panose="02070309020205020404" pitchFamily="49" charset="0"/>
              <a:buChar char="o"/>
            </a:pPr>
            <a:r>
              <a:rPr lang="de-DE" sz="1600" dirty="0" smtClean="0"/>
              <a:t>Anzeige nur bei </a:t>
            </a:r>
            <a:br>
              <a:rPr lang="de-DE" sz="1600" dirty="0" smtClean="0"/>
            </a:br>
            <a:r>
              <a:rPr lang="de-DE" sz="1600" dirty="0" smtClean="0"/>
              <a:t>„wesentlichen Änderungen“</a:t>
            </a:r>
            <a:br>
              <a:rPr lang="de-DE" sz="1600" dirty="0" smtClean="0"/>
            </a:br>
            <a:r>
              <a:rPr lang="de-DE" sz="1600" dirty="0" smtClean="0"/>
              <a:t>(z.B. Seminarinhalt)</a:t>
            </a:r>
          </a:p>
          <a:p>
            <a:pPr lvl="2">
              <a:buFont typeface="Courier New" panose="02070309020205020404" pitchFamily="49" charset="0"/>
              <a:buChar char="o"/>
            </a:pPr>
            <a:r>
              <a:rPr lang="de-DE" sz="1600" dirty="0" smtClean="0"/>
              <a:t>Ggf. telefonische Rück-</a:t>
            </a:r>
            <a:br>
              <a:rPr lang="de-DE" sz="1600" dirty="0" smtClean="0"/>
            </a:br>
            <a:r>
              <a:rPr lang="de-DE" sz="1600" dirty="0" err="1" smtClean="0"/>
              <a:t>sprache</a:t>
            </a:r>
            <a:r>
              <a:rPr lang="de-DE" sz="1600" dirty="0"/>
              <a:t> </a:t>
            </a:r>
            <a:r>
              <a:rPr lang="de-DE" sz="1600" dirty="0" smtClean="0"/>
              <a:t>mit der BR</a:t>
            </a:r>
          </a:p>
          <a:p>
            <a:pPr marL="0" indent="0">
              <a:buNone/>
            </a:pPr>
            <a:endParaRPr lang="de-DE" sz="14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32</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1754" t="14118" r="-3409" b="-900"/>
          <a:stretch/>
        </p:blipFill>
        <p:spPr>
          <a:xfrm>
            <a:off x="4572000" y="1374135"/>
            <a:ext cx="4316400" cy="4852800"/>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winkelter Verbinder 11"/>
          <p:cNvCxnSpPr/>
          <p:nvPr/>
        </p:nvCxnSpPr>
        <p:spPr>
          <a:xfrm>
            <a:off x="3167844" y="3681028"/>
            <a:ext cx="1872208" cy="1152128"/>
          </a:xfrm>
          <a:prstGeom prst="bentConnector3">
            <a:avLst/>
          </a:prstGeom>
          <a:ln w="190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Fortbildungsveranstaltungen (4)</a:t>
            </a:r>
            <a:endParaRPr lang="de-DE" dirty="0"/>
          </a:p>
        </p:txBody>
      </p:sp>
      <p:sp>
        <p:nvSpPr>
          <p:cNvPr id="11" name="Textplatzhalter 10"/>
          <p:cNvSpPr>
            <a:spLocks noGrp="1"/>
          </p:cNvSpPr>
          <p:nvPr>
            <p:ph type="body" sz="quarter" idx="14"/>
          </p:nvPr>
        </p:nvSpPr>
        <p:spPr>
          <a:xfrm>
            <a:off x="251519" y="1374775"/>
            <a:ext cx="8280000" cy="4852988"/>
          </a:xfrm>
          <a:ln>
            <a:noFill/>
          </a:ln>
        </p:spPr>
        <p:txBody>
          <a:bodyPr/>
          <a:lstStyle/>
          <a:p>
            <a:endParaRPr lang="de-DE" sz="1800" dirty="0" smtClean="0"/>
          </a:p>
          <a:p>
            <a:pPr algn="just"/>
            <a:r>
              <a:rPr lang="de-DE" sz="1800" dirty="0" smtClean="0"/>
              <a:t>Sollte eine berufliche Fortbildung im Vorfeld nicht von uns anerkannt worden sein, wird diese trotzdem im Rahmen der Nachweispflicht von Hebammen Berücksichtigung finden (Ausnahme: Evidenter Missbrauch oder fehlende Angaben im Fortbildungszertifikat -&gt; s.u.). </a:t>
            </a:r>
          </a:p>
          <a:p>
            <a:pPr algn="just"/>
            <a:r>
              <a:rPr lang="de-DE" sz="1800" dirty="0" smtClean="0"/>
              <a:t>Teilnahmezertifikat sollte im </a:t>
            </a:r>
            <a:r>
              <a:rPr lang="de-DE" sz="1800" dirty="0" err="1" smtClean="0"/>
              <a:t>eNÜG</a:t>
            </a:r>
            <a:r>
              <a:rPr lang="de-DE" sz="1800" dirty="0" smtClean="0"/>
              <a:t>-Portal als PDF hochgeladen werden und mindestens folgende Angaben </a:t>
            </a:r>
            <a:r>
              <a:rPr lang="de-DE" sz="1800" dirty="0" err="1" smtClean="0"/>
              <a:t>enthaten</a:t>
            </a:r>
            <a:r>
              <a:rPr lang="de-DE" sz="1800" dirty="0" smtClean="0"/>
              <a:t>:</a:t>
            </a:r>
          </a:p>
          <a:p>
            <a:pPr lvl="1">
              <a:buFont typeface="Symbol" panose="05050102010706020507" pitchFamily="18" charset="2"/>
              <a:buChar char="-"/>
            </a:pPr>
            <a:r>
              <a:rPr lang="de-DE" sz="1600" dirty="0" smtClean="0"/>
              <a:t>Name und Geburtsdatum des Teilnehmenden;</a:t>
            </a:r>
          </a:p>
          <a:p>
            <a:pPr lvl="1">
              <a:buFont typeface="Symbol" panose="05050102010706020507" pitchFamily="18" charset="2"/>
              <a:buChar char="-"/>
            </a:pPr>
            <a:r>
              <a:rPr lang="de-DE" sz="1600" dirty="0" smtClean="0"/>
              <a:t>Inhalte der Fortbildung und Zuordnung zu Anlage </a:t>
            </a:r>
            <a:r>
              <a:rPr lang="de-DE" sz="1600" dirty="0"/>
              <a:t>2 der </a:t>
            </a:r>
            <a:r>
              <a:rPr lang="de-DE" sz="1600" dirty="0" err="1"/>
              <a:t>HebBO</a:t>
            </a:r>
            <a:r>
              <a:rPr lang="de-DE" sz="1600" dirty="0"/>
              <a:t> </a:t>
            </a:r>
            <a:r>
              <a:rPr lang="de-DE" sz="1600" dirty="0" smtClean="0"/>
              <a:t>NRW;</a:t>
            </a:r>
          </a:p>
          <a:p>
            <a:pPr lvl="1">
              <a:buFont typeface="Symbol" panose="05050102010706020507" pitchFamily="18" charset="2"/>
              <a:buChar char="-"/>
            </a:pPr>
            <a:r>
              <a:rPr lang="de-DE" sz="1600" dirty="0" smtClean="0"/>
              <a:t>Anzahl der Stunden, insbes. separate Ausweisung von Notfallstunden;</a:t>
            </a:r>
          </a:p>
          <a:p>
            <a:pPr lvl="1">
              <a:buFont typeface="Symbol" panose="05050102010706020507" pitchFamily="18" charset="2"/>
              <a:buChar char="-"/>
            </a:pPr>
            <a:r>
              <a:rPr lang="de-DE" sz="1600" dirty="0" smtClean="0"/>
              <a:t>Format der Veranstaltung (Digital oder Präsenz);</a:t>
            </a:r>
          </a:p>
          <a:p>
            <a:pPr lvl="1">
              <a:buFont typeface="Symbol" panose="05050102010706020507" pitchFamily="18" charset="2"/>
              <a:buChar char="-"/>
            </a:pPr>
            <a:r>
              <a:rPr lang="de-DE" sz="1600" dirty="0" smtClean="0"/>
              <a:t>Datum und Unterschrift des Fortbildungsanbieters.</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33</a:t>
            </a:fld>
            <a:endParaRPr lang="de-DE" dirty="0"/>
          </a:p>
        </p:txBody>
      </p:sp>
    </p:spTree>
    <p:extLst>
      <p:ext uri="{BB962C8B-B14F-4D97-AF65-F5344CB8AC3E}">
        <p14:creationId xmlns:p14="http://schemas.microsoft.com/office/powerpoint/2010/main" val="112024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Rechtsfolgen bei Verstoß</a:t>
            </a:r>
            <a:endParaRPr lang="de-DE" dirty="0"/>
          </a:p>
        </p:txBody>
      </p:sp>
      <p:sp>
        <p:nvSpPr>
          <p:cNvPr id="11" name="Textplatzhalter 10"/>
          <p:cNvSpPr>
            <a:spLocks noGrp="1"/>
          </p:cNvSpPr>
          <p:nvPr>
            <p:ph type="body" sz="quarter" idx="14"/>
          </p:nvPr>
        </p:nvSpPr>
        <p:spPr>
          <a:xfrm>
            <a:off x="433388" y="1374775"/>
            <a:ext cx="3755547" cy="4852988"/>
          </a:xfrm>
          <a:ln>
            <a:noFill/>
          </a:ln>
        </p:spPr>
        <p:txBody>
          <a:bodyPr/>
          <a:lstStyle/>
          <a:p>
            <a:endParaRPr lang="de-DE" sz="1400" dirty="0" smtClean="0"/>
          </a:p>
          <a:p>
            <a:pPr marL="0" indent="0">
              <a:buNone/>
            </a:pPr>
            <a:r>
              <a:rPr lang="de-DE" sz="1800" u="sng" dirty="0" smtClean="0"/>
              <a:t>Bezirksregierung =&gt; Hebammen</a:t>
            </a:r>
          </a:p>
          <a:p>
            <a:pPr algn="just"/>
            <a:r>
              <a:rPr lang="de-DE" sz="1400" dirty="0"/>
              <a:t>E</a:t>
            </a:r>
            <a:r>
              <a:rPr lang="de-DE" sz="1400" dirty="0" smtClean="0"/>
              <a:t>inmaliger </a:t>
            </a:r>
            <a:r>
              <a:rPr lang="de-DE" sz="1400" dirty="0"/>
              <a:t>Verstoß hat </a:t>
            </a:r>
            <a:r>
              <a:rPr lang="de-DE" sz="1400" dirty="0" smtClean="0"/>
              <a:t>keinerlei </a:t>
            </a:r>
            <a:r>
              <a:rPr lang="de-DE" sz="1400" dirty="0"/>
              <a:t>Konsequenz. </a:t>
            </a:r>
            <a:r>
              <a:rPr lang="de-DE" sz="1400" dirty="0" smtClean="0"/>
              <a:t>In </a:t>
            </a:r>
            <a:r>
              <a:rPr lang="de-DE" sz="1400" dirty="0" err="1" smtClean="0"/>
              <a:t>eNÜG</a:t>
            </a:r>
            <a:r>
              <a:rPr lang="de-DE" sz="1400" dirty="0" smtClean="0"/>
              <a:t> wird </a:t>
            </a:r>
            <a:r>
              <a:rPr lang="de-DE" sz="1400" dirty="0"/>
              <a:t>vorgemerkt, welche und wie viele Nachweiszeiträume überfällig sind. Sollte die </a:t>
            </a:r>
            <a:r>
              <a:rPr lang="de-DE" sz="1400" dirty="0" smtClean="0"/>
              <a:t>Fortbildungs-verpflichtung </a:t>
            </a:r>
            <a:r>
              <a:rPr lang="de-DE" sz="1400" dirty="0"/>
              <a:t>mehrfach nicht erfüllt werden, </a:t>
            </a:r>
            <a:r>
              <a:rPr lang="de-DE" sz="1400" dirty="0" smtClean="0"/>
              <a:t>ist das weitere </a:t>
            </a:r>
            <a:r>
              <a:rPr lang="de-DE" sz="1400" dirty="0"/>
              <a:t>Vorgehen wie </a:t>
            </a:r>
            <a:r>
              <a:rPr lang="de-DE" sz="1400" dirty="0" smtClean="0"/>
              <a:t>folgt:</a:t>
            </a:r>
          </a:p>
          <a:p>
            <a:pPr marL="800100" lvl="1" indent="-342900">
              <a:buFont typeface="+mj-lt"/>
              <a:buAutoNum type="arabicPeriod"/>
            </a:pPr>
            <a:r>
              <a:rPr lang="de-DE" sz="1400" dirty="0" smtClean="0"/>
              <a:t>Kontaktaufnahme </a:t>
            </a:r>
            <a:r>
              <a:rPr lang="de-DE" sz="1400" dirty="0"/>
              <a:t>zum Arbeitgeber und/oder zu der betreffenden </a:t>
            </a:r>
            <a:r>
              <a:rPr lang="de-DE" sz="1400" dirty="0" smtClean="0"/>
              <a:t>Person;</a:t>
            </a:r>
          </a:p>
          <a:p>
            <a:pPr marL="800100" lvl="1" indent="-342900">
              <a:spcBef>
                <a:spcPts val="600"/>
              </a:spcBef>
              <a:buFont typeface="+mj-lt"/>
              <a:buAutoNum type="arabicPeriod"/>
            </a:pPr>
            <a:r>
              <a:rPr lang="de-DE" sz="1400" dirty="0" smtClean="0"/>
              <a:t>Informationsweiterleitung </a:t>
            </a:r>
            <a:r>
              <a:rPr lang="de-DE" sz="1400" dirty="0"/>
              <a:t>an das Ministerium für Arbeit </a:t>
            </a:r>
            <a:r>
              <a:rPr lang="de-DE" sz="1400" dirty="0" smtClean="0"/>
              <a:t>u. Gesundheit;</a:t>
            </a:r>
          </a:p>
          <a:p>
            <a:pPr marL="800100" lvl="1" indent="-342900">
              <a:spcBef>
                <a:spcPts val="600"/>
              </a:spcBef>
              <a:buFont typeface="+mj-lt"/>
              <a:buAutoNum type="arabicPeriod"/>
            </a:pPr>
            <a:r>
              <a:rPr lang="de-DE" sz="1400" dirty="0" smtClean="0"/>
              <a:t>Schriftliches </a:t>
            </a:r>
            <a:r>
              <a:rPr lang="de-DE" sz="1400" dirty="0"/>
              <a:t>oder Mündliches </a:t>
            </a:r>
            <a:r>
              <a:rPr lang="de-DE" sz="1400" dirty="0" smtClean="0"/>
              <a:t>Anhörungsverfahren;</a:t>
            </a:r>
          </a:p>
          <a:p>
            <a:pPr marL="800100" lvl="1" indent="-342900">
              <a:spcBef>
                <a:spcPts val="600"/>
              </a:spcBef>
              <a:buFont typeface="+mj-lt"/>
              <a:buAutoNum type="arabicPeriod"/>
            </a:pPr>
            <a:r>
              <a:rPr lang="de-DE" sz="1400" dirty="0" smtClean="0"/>
              <a:t>Untersagung </a:t>
            </a:r>
            <a:r>
              <a:rPr lang="de-DE" sz="1400" dirty="0"/>
              <a:t>der Tätigkeit als Praxisanleitung bzw. </a:t>
            </a:r>
            <a:r>
              <a:rPr lang="de-DE" sz="1400" dirty="0" smtClean="0"/>
              <a:t>Entzug </a:t>
            </a:r>
            <a:r>
              <a:rPr lang="de-DE" sz="1400" dirty="0"/>
              <a:t>der Berufserlaubnis als Ultima Ratio. </a:t>
            </a:r>
          </a:p>
          <a:p>
            <a:endParaRPr lang="de-DE" sz="14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34</a:t>
            </a:fld>
            <a:endParaRPr lang="de-DE" dirty="0"/>
          </a:p>
        </p:txBody>
      </p:sp>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10"/>
          <p:cNvSpPr txBox="1">
            <a:spLocks/>
          </p:cNvSpPr>
          <p:nvPr/>
        </p:nvSpPr>
        <p:spPr>
          <a:xfrm>
            <a:off x="4824028" y="1374775"/>
            <a:ext cx="3888432" cy="4852988"/>
          </a:xfrm>
          <a:prstGeom prst="rect">
            <a:avLst/>
          </a:prstGeom>
          <a:ln>
            <a:noFill/>
          </a:ln>
        </p:spPr>
        <p:txBody>
          <a:bodyPr lIns="0" tIns="0" rIns="0" bIns="0"/>
          <a:lstStyle>
            <a:lvl1pPr marL="342900" indent="-342900" algn="l" rtl="0" eaLnBrk="0" fontAlgn="base" hangingPunct="0">
              <a:spcBef>
                <a:spcPts val="1200"/>
              </a:spcBef>
              <a:spcAft>
                <a:spcPct val="0"/>
              </a:spcAft>
              <a:buClr>
                <a:schemeClr val="accent3"/>
              </a:buClr>
              <a:buFont typeface="Wingdings" pitchFamily="2" charset="2"/>
              <a:buChar char="§"/>
              <a:defRPr sz="2200">
                <a:solidFill>
                  <a:schemeClr val="tx1"/>
                </a:solidFill>
                <a:latin typeface="+mn-lt"/>
                <a:ea typeface="+mn-ea"/>
                <a:cs typeface="+mn-cs"/>
                <a:sym typeface="Arial" charset="0"/>
              </a:defRPr>
            </a:lvl1pPr>
            <a:lvl2pPr marL="742950" indent="-28575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2pPr>
            <a:lvl3pPr marL="1143000" indent="-22860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3pPr>
            <a:lvl4pPr marL="1600200" indent="-22860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4pPr>
            <a:lvl5pPr marL="1828800" indent="0" algn="l" rtl="0" eaLnBrk="0" fontAlgn="base" hangingPunct="0">
              <a:spcBef>
                <a:spcPts val="500"/>
              </a:spcBef>
              <a:spcAft>
                <a:spcPct val="0"/>
              </a:spcAft>
              <a:buClr>
                <a:srgbClr val="000000"/>
              </a:buClr>
              <a:buSzPct val="100000"/>
              <a:buFont typeface="Arial" charset="0"/>
              <a:buNone/>
              <a:defRPr sz="1700">
                <a:solidFill>
                  <a:schemeClr val="tx1"/>
                </a:solidFill>
                <a:latin typeface="+mn-lt"/>
                <a:ea typeface="+mn-ea"/>
                <a:sym typeface="Arial"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a:lstStyle>
          <a:p>
            <a:endParaRPr lang="de-DE" sz="1400" kern="0" dirty="0" smtClean="0"/>
          </a:p>
          <a:p>
            <a:pPr marL="0" indent="0">
              <a:buNone/>
            </a:pPr>
            <a:r>
              <a:rPr lang="de-DE" sz="1800" u="sng" kern="0" dirty="0" smtClean="0"/>
              <a:t>Hebammen =&gt; Bezirksregierung</a:t>
            </a:r>
          </a:p>
          <a:p>
            <a:r>
              <a:rPr lang="de-DE" sz="1400" kern="0" dirty="0" smtClean="0"/>
              <a:t>Verpflichtungsklage</a:t>
            </a:r>
            <a:br>
              <a:rPr lang="de-DE" sz="1400" kern="0" dirty="0" smtClean="0"/>
            </a:br>
            <a:r>
              <a:rPr lang="de-DE" sz="1400" kern="0" dirty="0" smtClean="0"/>
              <a:t>(vor dem Verwaltungsgericht)</a:t>
            </a:r>
          </a:p>
          <a:p>
            <a:pPr lvl="1">
              <a:buFont typeface="Symbol" panose="05050102010706020507" pitchFamily="18" charset="2"/>
              <a:buChar char="-"/>
            </a:pPr>
            <a:r>
              <a:rPr lang="de-DE" sz="1400" kern="0" dirty="0"/>
              <a:t>§ 42 </a:t>
            </a:r>
            <a:r>
              <a:rPr lang="de-DE" sz="1400" kern="0" dirty="0" smtClean="0"/>
              <a:t>Abs. 1 Var. </a:t>
            </a:r>
            <a:r>
              <a:rPr lang="de-DE" sz="1400" kern="0" dirty="0"/>
              <a:t>2, 3 </a:t>
            </a:r>
            <a:r>
              <a:rPr lang="de-DE" sz="1400" kern="0" dirty="0" smtClean="0"/>
              <a:t>VwGO: </a:t>
            </a:r>
            <a:r>
              <a:rPr lang="de-DE" sz="1400" kern="0" dirty="0"/>
              <a:t/>
            </a:r>
            <a:br>
              <a:rPr lang="de-DE" sz="1400" kern="0" dirty="0"/>
            </a:br>
            <a:r>
              <a:rPr lang="de-DE" sz="1400" kern="0" dirty="0" smtClean="0"/>
              <a:t>Gerichtet auf Erlass eines abgelehnten (Versagungsklage) </a:t>
            </a:r>
            <a:br>
              <a:rPr lang="de-DE" sz="1400" kern="0" dirty="0" smtClean="0"/>
            </a:br>
            <a:r>
              <a:rPr lang="de-DE" sz="1400" kern="0" dirty="0" smtClean="0"/>
              <a:t>oder unterlassenen Verwaltungsakt (Untätigkeitsklage)</a:t>
            </a:r>
            <a:endParaRPr lang="de-DE" sz="1400" kern="0" dirty="0"/>
          </a:p>
          <a:p>
            <a:r>
              <a:rPr lang="de-DE" sz="1400" kern="0" dirty="0" smtClean="0"/>
              <a:t>Amtshaftungsklage</a:t>
            </a:r>
            <a:br>
              <a:rPr lang="de-DE" sz="1400" kern="0" dirty="0" smtClean="0"/>
            </a:br>
            <a:r>
              <a:rPr lang="de-DE" sz="1400" kern="0" dirty="0" smtClean="0"/>
              <a:t>(vor dem Zivilgericht)</a:t>
            </a:r>
          </a:p>
          <a:p>
            <a:pPr lvl="1">
              <a:buFont typeface="Symbol" panose="05050102010706020507" pitchFamily="18" charset="2"/>
              <a:buChar char="-"/>
            </a:pPr>
            <a:r>
              <a:rPr lang="de-DE" sz="1400" kern="0" dirty="0"/>
              <a:t>§ 839 Abs. 1 S. 1 BGB </a:t>
            </a:r>
            <a:r>
              <a:rPr lang="de-DE" sz="1400" kern="0" dirty="0" smtClean="0"/>
              <a:t>in </a:t>
            </a:r>
            <a:r>
              <a:rPr lang="de-DE" sz="1400" kern="0" dirty="0"/>
              <a:t>Verbindung mit Art. 34 S. 1 </a:t>
            </a:r>
            <a:r>
              <a:rPr lang="de-DE" sz="1400" kern="0" dirty="0" smtClean="0"/>
              <a:t>GG:</a:t>
            </a:r>
            <a:br>
              <a:rPr lang="de-DE" sz="1400" kern="0" dirty="0" smtClean="0"/>
            </a:br>
            <a:r>
              <a:rPr lang="de-DE" sz="1400" kern="0" dirty="0" smtClean="0"/>
              <a:t>Gerichtet auf Schadenersatz in Geld, wenn ein </a:t>
            </a:r>
            <a:r>
              <a:rPr lang="de-DE" sz="1400" kern="0" dirty="0"/>
              <a:t>Beamter </a:t>
            </a:r>
            <a:r>
              <a:rPr lang="de-DE" sz="1400" kern="0" dirty="0" smtClean="0"/>
              <a:t>eine Pflicht in Ausübung seines Amtes verletzt</a:t>
            </a:r>
          </a:p>
        </p:txBody>
      </p:sp>
    </p:spTree>
    <p:extLst>
      <p:ext uri="{BB962C8B-B14F-4D97-AF65-F5344CB8AC3E}">
        <p14:creationId xmlns:p14="http://schemas.microsoft.com/office/powerpoint/2010/main" val="359229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 / Anregungen / Kritik ?</a:t>
            </a: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35</a:t>
            </a:fld>
            <a:endParaRPr lang="de-DE" dirty="0"/>
          </a:p>
        </p:txBody>
      </p:sp>
      <p:sp>
        <p:nvSpPr>
          <p:cNvPr id="5" name="Textplatzhalter 10"/>
          <p:cNvSpPr txBox="1">
            <a:spLocks/>
          </p:cNvSpPr>
          <p:nvPr/>
        </p:nvSpPr>
        <p:spPr>
          <a:xfrm>
            <a:off x="432000" y="1374775"/>
            <a:ext cx="8280000" cy="4852988"/>
          </a:xfrm>
          <a:prstGeom prst="rect">
            <a:avLst/>
          </a:prstGeom>
          <a:ln>
            <a:noFill/>
          </a:ln>
        </p:spPr>
        <p:txBody>
          <a:bodyPr lIns="0" tIns="0" rIns="0" bIns="0"/>
          <a:lstStyle>
            <a:lvl1pPr marL="342900" indent="-342900" algn="l" rtl="0" eaLnBrk="0" fontAlgn="base" hangingPunct="0">
              <a:spcBef>
                <a:spcPts val="1200"/>
              </a:spcBef>
              <a:spcAft>
                <a:spcPct val="0"/>
              </a:spcAft>
              <a:buClr>
                <a:schemeClr val="accent3"/>
              </a:buClr>
              <a:buFont typeface="Wingdings" pitchFamily="2" charset="2"/>
              <a:buChar char="§"/>
              <a:defRPr sz="2200">
                <a:solidFill>
                  <a:schemeClr val="tx1"/>
                </a:solidFill>
                <a:latin typeface="+mn-lt"/>
                <a:ea typeface="+mn-ea"/>
                <a:cs typeface="+mn-cs"/>
                <a:sym typeface="Arial" charset="0"/>
              </a:defRPr>
            </a:lvl1pPr>
            <a:lvl2pPr marL="742950" indent="-28575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2pPr>
            <a:lvl3pPr marL="1143000" indent="-22860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3pPr>
            <a:lvl4pPr marL="1600200" indent="-22860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4pPr>
            <a:lvl5pPr marL="1828800" indent="0" algn="l" rtl="0" eaLnBrk="0" fontAlgn="base" hangingPunct="0">
              <a:spcBef>
                <a:spcPts val="500"/>
              </a:spcBef>
              <a:spcAft>
                <a:spcPct val="0"/>
              </a:spcAft>
              <a:buClr>
                <a:srgbClr val="000000"/>
              </a:buClr>
              <a:buSzPct val="100000"/>
              <a:buFont typeface="Arial" charset="0"/>
              <a:buNone/>
              <a:defRPr sz="1700">
                <a:solidFill>
                  <a:schemeClr val="tx1"/>
                </a:solidFill>
                <a:latin typeface="+mn-lt"/>
                <a:ea typeface="+mn-ea"/>
                <a:sym typeface="Arial"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a:lstStyle>
          <a:p>
            <a:endParaRPr lang="de-DE" sz="1800" kern="0" dirty="0" smtClean="0"/>
          </a:p>
        </p:txBody>
      </p:sp>
      <p:sp>
        <p:nvSpPr>
          <p:cNvPr id="3" name="Textplatzhalter 2"/>
          <p:cNvSpPr>
            <a:spLocks noGrp="1"/>
          </p:cNvSpPr>
          <p:nvPr>
            <p:ph type="body" sz="quarter" idx="14"/>
          </p:nvPr>
        </p:nvSpPr>
        <p:spPr/>
        <p:txBody>
          <a:bodyPr/>
          <a:lstStyle/>
          <a:p>
            <a:endParaRPr lang="de-DE" sz="1800" dirty="0" smtClean="0"/>
          </a:p>
          <a:p>
            <a:r>
              <a:rPr lang="de-DE" sz="1800" dirty="0" smtClean="0"/>
              <a:t>Zu viele Fortbildungsstunden (Beruflich + PA)</a:t>
            </a:r>
          </a:p>
          <a:p>
            <a:r>
              <a:rPr lang="de-DE" sz="1800" dirty="0" smtClean="0"/>
              <a:t>Präsenzpflicht bei Notfallmanagement hinterfragbar</a:t>
            </a:r>
          </a:p>
          <a:p>
            <a:r>
              <a:rPr lang="de-DE" sz="1800" dirty="0" smtClean="0"/>
              <a:t>Angaben zu Tätigkeitsbereichen und Stunden-</a:t>
            </a:r>
            <a:br>
              <a:rPr lang="de-DE" sz="1800" dirty="0" smtClean="0"/>
            </a:br>
            <a:r>
              <a:rPr lang="de-DE" sz="1800" dirty="0" err="1" smtClean="0"/>
              <a:t>umfängen</a:t>
            </a:r>
            <a:r>
              <a:rPr lang="de-DE" sz="1800" dirty="0" smtClean="0"/>
              <a:t> können nicht valide erbracht werden </a:t>
            </a:r>
            <a:br>
              <a:rPr lang="de-DE" sz="1800" dirty="0" smtClean="0"/>
            </a:br>
            <a:r>
              <a:rPr lang="de-DE" sz="1800" dirty="0" smtClean="0"/>
              <a:t>(Ausfüllhilfe durch MAGS in Arbeit)</a:t>
            </a:r>
          </a:p>
          <a:p>
            <a:r>
              <a:rPr lang="de-DE" sz="1800" dirty="0" smtClean="0"/>
              <a:t>Bereich „Frühe Hilfen“ und Tätigkeiten in der Lehre </a:t>
            </a:r>
            <a:r>
              <a:rPr lang="de-DE" sz="1800" dirty="0" smtClean="0"/>
              <a:t>etc.</a:t>
            </a:r>
            <a:r>
              <a:rPr lang="de-DE" sz="1800" dirty="0" smtClean="0"/>
              <a:t/>
            </a:r>
            <a:br>
              <a:rPr lang="de-DE" sz="1800" dirty="0" smtClean="0"/>
            </a:br>
            <a:r>
              <a:rPr lang="de-DE" sz="1800" dirty="0" smtClean="0"/>
              <a:t>werden (insbes. in der TA) nicht adäquat abgebildet</a:t>
            </a:r>
          </a:p>
        </p:txBody>
      </p:sp>
      <p:sp>
        <p:nvSpPr>
          <p:cNvPr id="6" name="Geschweifte Klammer rechts 5"/>
          <p:cNvSpPr/>
          <p:nvPr/>
        </p:nvSpPr>
        <p:spPr>
          <a:xfrm>
            <a:off x="6408204" y="1845694"/>
            <a:ext cx="351371" cy="2267381"/>
          </a:xfrm>
          <a:prstGeom prst="rightBrac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p:cNvSpPr txBox="1"/>
          <p:nvPr/>
        </p:nvSpPr>
        <p:spPr>
          <a:xfrm>
            <a:off x="6966469" y="2656218"/>
            <a:ext cx="1800200" cy="646331"/>
          </a:xfrm>
          <a:prstGeom prst="rect">
            <a:avLst/>
          </a:prstGeom>
          <a:noFill/>
        </p:spPr>
        <p:txBody>
          <a:bodyPr wrap="square" rtlCol="0">
            <a:spAutoFit/>
          </a:bodyPr>
          <a:lstStyle/>
          <a:p>
            <a:r>
              <a:rPr lang="de-DE" dirty="0" smtClean="0"/>
              <a:t>Weitergabe </a:t>
            </a:r>
            <a:br>
              <a:rPr lang="de-DE" dirty="0" smtClean="0"/>
            </a:br>
            <a:r>
              <a:rPr lang="de-DE" dirty="0" smtClean="0"/>
              <a:t>an das MAGS</a:t>
            </a:r>
            <a:endParaRPr lang="de-DE" dirty="0"/>
          </a:p>
        </p:txBody>
      </p:sp>
    </p:spTree>
    <p:extLst>
      <p:ext uri="{BB962C8B-B14F-4D97-AF65-F5344CB8AC3E}">
        <p14:creationId xmlns:p14="http://schemas.microsoft.com/office/powerpoint/2010/main" val="84528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Kontakt</a:t>
            </a: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36</a:t>
            </a:fld>
            <a:endParaRPr lang="de-DE" dirty="0"/>
          </a:p>
        </p:txBody>
      </p:sp>
      <p:sp>
        <p:nvSpPr>
          <p:cNvPr id="5" name="Textplatzhalter 10"/>
          <p:cNvSpPr txBox="1">
            <a:spLocks/>
          </p:cNvSpPr>
          <p:nvPr/>
        </p:nvSpPr>
        <p:spPr>
          <a:xfrm>
            <a:off x="432000" y="1374775"/>
            <a:ext cx="8280000" cy="4852988"/>
          </a:xfrm>
          <a:prstGeom prst="rect">
            <a:avLst/>
          </a:prstGeom>
          <a:ln>
            <a:noFill/>
          </a:ln>
        </p:spPr>
        <p:txBody>
          <a:bodyPr lIns="0" tIns="0" rIns="0" bIns="0"/>
          <a:lstStyle>
            <a:lvl1pPr marL="342900" indent="-342900" algn="l" rtl="0" eaLnBrk="0" fontAlgn="base" hangingPunct="0">
              <a:spcBef>
                <a:spcPts val="1200"/>
              </a:spcBef>
              <a:spcAft>
                <a:spcPct val="0"/>
              </a:spcAft>
              <a:buClr>
                <a:schemeClr val="accent3"/>
              </a:buClr>
              <a:buFont typeface="Wingdings" pitchFamily="2" charset="2"/>
              <a:buChar char="§"/>
              <a:defRPr sz="2200">
                <a:solidFill>
                  <a:schemeClr val="tx1"/>
                </a:solidFill>
                <a:latin typeface="+mn-lt"/>
                <a:ea typeface="+mn-ea"/>
                <a:cs typeface="+mn-cs"/>
                <a:sym typeface="Arial" charset="0"/>
              </a:defRPr>
            </a:lvl1pPr>
            <a:lvl2pPr marL="742950" indent="-28575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2pPr>
            <a:lvl3pPr marL="1143000" indent="-22860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3pPr>
            <a:lvl4pPr marL="1600200" indent="-228600" algn="l" rtl="0" eaLnBrk="0" fontAlgn="base" hangingPunct="0">
              <a:spcBef>
                <a:spcPts val="1200"/>
              </a:spcBef>
              <a:spcAft>
                <a:spcPct val="0"/>
              </a:spcAft>
              <a:buClr>
                <a:schemeClr val="accent3"/>
              </a:buClr>
              <a:buSzPct val="100000"/>
              <a:buFont typeface="Arial" pitchFamily="34" charset="0"/>
              <a:buChar char="»"/>
              <a:defRPr sz="2200">
                <a:solidFill>
                  <a:schemeClr val="tx1"/>
                </a:solidFill>
                <a:latin typeface="+mn-lt"/>
                <a:ea typeface="+mn-ea"/>
                <a:sym typeface="Arial" charset="0"/>
              </a:defRPr>
            </a:lvl4pPr>
            <a:lvl5pPr marL="1828800" indent="0" algn="l" rtl="0" eaLnBrk="0" fontAlgn="base" hangingPunct="0">
              <a:spcBef>
                <a:spcPts val="500"/>
              </a:spcBef>
              <a:spcAft>
                <a:spcPct val="0"/>
              </a:spcAft>
              <a:buClr>
                <a:srgbClr val="000000"/>
              </a:buClr>
              <a:buSzPct val="100000"/>
              <a:buFont typeface="Arial" charset="0"/>
              <a:buNone/>
              <a:defRPr sz="1700">
                <a:solidFill>
                  <a:schemeClr val="tx1"/>
                </a:solidFill>
                <a:latin typeface="+mn-lt"/>
                <a:ea typeface="+mn-ea"/>
                <a:sym typeface="Arial"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a:lstStyle>
          <a:p>
            <a:endParaRPr lang="de-DE" sz="1800" kern="0" dirty="0" smtClean="0"/>
          </a:p>
        </p:txBody>
      </p:sp>
      <p:sp>
        <p:nvSpPr>
          <p:cNvPr id="3" name="Textplatzhalter 2"/>
          <p:cNvSpPr>
            <a:spLocks noGrp="1"/>
          </p:cNvSpPr>
          <p:nvPr>
            <p:ph type="body" sz="quarter" idx="14"/>
          </p:nvPr>
        </p:nvSpPr>
        <p:spPr/>
        <p:txBody>
          <a:bodyPr/>
          <a:lstStyle/>
          <a:p>
            <a:r>
              <a:rPr lang="de-DE" sz="1800" dirty="0" smtClean="0"/>
              <a:t>Website</a:t>
            </a:r>
            <a:r>
              <a:rPr lang="de-DE" sz="1800" dirty="0"/>
              <a:t>: </a:t>
            </a:r>
            <a:r>
              <a:rPr lang="de-DE" sz="1800" dirty="0" smtClean="0"/>
              <a:t/>
            </a:r>
            <a:br>
              <a:rPr lang="de-DE" sz="1800" dirty="0" smtClean="0"/>
            </a:br>
            <a:r>
              <a:rPr lang="de-DE" sz="1800" dirty="0" smtClean="0">
                <a:hlinkClick r:id="rId3"/>
              </a:rPr>
              <a:t>https</a:t>
            </a:r>
            <a:r>
              <a:rPr lang="de-DE" sz="1800" dirty="0">
                <a:hlinkClick r:id="rId3"/>
              </a:rPr>
              <a:t>://</a:t>
            </a:r>
            <a:r>
              <a:rPr lang="de-DE" sz="1800" dirty="0" smtClean="0">
                <a:hlinkClick r:id="rId3"/>
              </a:rPr>
              <a:t>www.bezreg-muenster.de/de/gesundheit_und_soziales/pflege_und_gesundheitsfachberufe/gesundheitsfachberufe/index.html</a:t>
            </a:r>
            <a:endParaRPr lang="de-DE" sz="1800" dirty="0" smtClean="0"/>
          </a:p>
          <a:p>
            <a:r>
              <a:rPr lang="de-DE" sz="1800" dirty="0" smtClean="0"/>
              <a:t>E-Mails:</a:t>
            </a:r>
          </a:p>
          <a:p>
            <a:pPr lvl="1">
              <a:spcBef>
                <a:spcPts val="600"/>
              </a:spcBef>
              <a:buFont typeface="Symbol" panose="05050102010706020507" pitchFamily="18" charset="2"/>
              <a:buChar char="-"/>
            </a:pPr>
            <a:r>
              <a:rPr lang="de-DE" sz="1800" dirty="0" smtClean="0">
                <a:hlinkClick r:id="rId4"/>
              </a:rPr>
              <a:t>gesundheitsfachberufe@bezreg-muenster.nrw.de</a:t>
            </a:r>
            <a:r>
              <a:rPr lang="de-DE" sz="1800" dirty="0" smtClean="0"/>
              <a:t/>
            </a:r>
            <a:br>
              <a:rPr lang="de-DE" sz="1800" dirty="0" smtClean="0"/>
            </a:br>
            <a:r>
              <a:rPr lang="de-DE" sz="1800" dirty="0" smtClean="0"/>
              <a:t>(Allg. Fragen)</a:t>
            </a:r>
          </a:p>
          <a:p>
            <a:pPr lvl="1">
              <a:spcBef>
                <a:spcPts val="0"/>
              </a:spcBef>
              <a:buFont typeface="Symbol" panose="05050102010706020507" pitchFamily="18" charset="2"/>
              <a:buChar char="-"/>
            </a:pPr>
            <a:r>
              <a:rPr lang="de-DE" sz="1800" dirty="0" smtClean="0">
                <a:hlinkClick r:id="rId5"/>
              </a:rPr>
              <a:t>praxisanleitung-gfb@brms.nrw.de</a:t>
            </a:r>
            <a:r>
              <a:rPr lang="de-DE" sz="1800" dirty="0" smtClean="0"/>
              <a:t/>
            </a:r>
            <a:br>
              <a:rPr lang="de-DE" sz="1800" dirty="0" smtClean="0"/>
            </a:br>
            <a:r>
              <a:rPr lang="de-DE" sz="1800" dirty="0" smtClean="0"/>
              <a:t>(Fragen zu </a:t>
            </a:r>
            <a:r>
              <a:rPr lang="de-DE" sz="1800" dirty="0" err="1" smtClean="0"/>
              <a:t>eNÜG</a:t>
            </a:r>
            <a:r>
              <a:rPr lang="de-DE" sz="1800" dirty="0" smtClean="0"/>
              <a:t> und zur Praxisanleitung)</a:t>
            </a:r>
            <a:endParaRPr lang="de-DE" sz="1800" dirty="0"/>
          </a:p>
          <a:p>
            <a:r>
              <a:rPr lang="de-DE" sz="1800" dirty="0" smtClean="0"/>
              <a:t>Ansprechpersonen:</a:t>
            </a:r>
            <a:endParaRPr lang="de-DE" sz="18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573135317"/>
              </p:ext>
            </p:extLst>
          </p:nvPr>
        </p:nvGraphicFramePr>
        <p:xfrm>
          <a:off x="791580" y="4581128"/>
          <a:ext cx="6948772" cy="1463040"/>
        </p:xfrm>
        <a:graphic>
          <a:graphicData uri="http://schemas.openxmlformats.org/drawingml/2006/table">
            <a:tbl>
              <a:tblPr firstRow="1" bandRow="1">
                <a:tableStyleId>{2D5ABB26-0587-4C30-8999-92F81FD0307C}</a:tableStyleId>
              </a:tblPr>
              <a:tblGrid>
                <a:gridCol w="2399833">
                  <a:extLst>
                    <a:ext uri="{9D8B030D-6E8A-4147-A177-3AD203B41FA5}">
                      <a16:colId xmlns:a16="http://schemas.microsoft.com/office/drawing/2014/main" val="1825929395"/>
                    </a:ext>
                  </a:extLst>
                </a:gridCol>
                <a:gridCol w="4548939">
                  <a:extLst>
                    <a:ext uri="{9D8B030D-6E8A-4147-A177-3AD203B41FA5}">
                      <a16:colId xmlns:a16="http://schemas.microsoft.com/office/drawing/2014/main" val="3225819142"/>
                    </a:ext>
                  </a:extLst>
                </a:gridCol>
              </a:tblGrid>
              <a:tr h="324000">
                <a:tc>
                  <a:txBody>
                    <a:bodyPr/>
                    <a:lstStyle/>
                    <a:p>
                      <a:pPr marL="285750" indent="-285750">
                        <a:buClr>
                          <a:schemeClr val="accent3"/>
                        </a:buClr>
                        <a:buFont typeface="Symbol" panose="05050102010706020507" pitchFamily="18" charset="2"/>
                        <a:buChar char="-"/>
                      </a:pPr>
                      <a:r>
                        <a:rPr lang="de-DE" dirty="0" err="1" smtClean="0"/>
                        <a:t>eNÜG</a:t>
                      </a:r>
                      <a:r>
                        <a:rPr lang="de-DE" dirty="0" smtClean="0"/>
                        <a:t>-Hotline:</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0251 411 2475 (Mo. &amp; Mi. 09:00-11:00)</a:t>
                      </a:r>
                    </a:p>
                  </a:txBody>
                  <a:tcPr/>
                </a:tc>
                <a:extLst>
                  <a:ext uri="{0D108BD9-81ED-4DB2-BD59-A6C34878D82A}">
                    <a16:rowId xmlns:a16="http://schemas.microsoft.com/office/drawing/2014/main" val="3826928383"/>
                  </a:ext>
                </a:extLst>
              </a:tr>
              <a:tr h="324000">
                <a:tc>
                  <a:txBody>
                    <a:bodyPr/>
                    <a:lstStyle/>
                    <a:p>
                      <a:pPr marL="285750" indent="-285750">
                        <a:buClr>
                          <a:schemeClr val="accent3"/>
                        </a:buClr>
                        <a:buFont typeface="Symbol" panose="05050102010706020507" pitchFamily="18" charset="2"/>
                        <a:buChar char="-"/>
                      </a:pPr>
                      <a:r>
                        <a:rPr lang="de-DE" dirty="0" smtClean="0"/>
                        <a:t>Christine</a:t>
                      </a:r>
                      <a:r>
                        <a:rPr lang="de-DE" baseline="0" dirty="0" smtClean="0"/>
                        <a:t> Jäkel:</a:t>
                      </a:r>
                      <a:endParaRPr lang="de-DE" dirty="0"/>
                    </a:p>
                  </a:txBody>
                  <a:tcPr/>
                </a:tc>
                <a:tc>
                  <a:txBody>
                    <a:bodyPr/>
                    <a:lstStyle/>
                    <a:p>
                      <a:pPr lvl="0" algn="l">
                        <a:spcBef>
                          <a:spcPts val="0"/>
                        </a:spcBef>
                        <a:buFont typeface="Symbol" panose="05050102010706020507" pitchFamily="18" charset="2"/>
                        <a:buNone/>
                      </a:pPr>
                      <a:r>
                        <a:rPr lang="de-DE" sz="1800" dirty="0" smtClean="0"/>
                        <a:t>0251 411 2436</a:t>
                      </a:r>
                      <a:endParaRPr lang="de-DE" sz="1800" dirty="0"/>
                    </a:p>
                  </a:txBody>
                  <a:tcPr/>
                </a:tc>
                <a:extLst>
                  <a:ext uri="{0D108BD9-81ED-4DB2-BD59-A6C34878D82A}">
                    <a16:rowId xmlns:a16="http://schemas.microsoft.com/office/drawing/2014/main" val="2746477259"/>
                  </a:ext>
                </a:extLst>
              </a:tr>
              <a:tr h="324000">
                <a:tc>
                  <a:txBody>
                    <a:bodyPr/>
                    <a:lstStyle/>
                    <a:p>
                      <a:pPr marL="285750" indent="-285750">
                        <a:buClr>
                          <a:schemeClr val="accent3"/>
                        </a:buClr>
                        <a:buFont typeface="Symbol" panose="05050102010706020507" pitchFamily="18" charset="2"/>
                        <a:buChar char="-"/>
                      </a:pPr>
                      <a:r>
                        <a:rPr lang="de-DE" dirty="0" smtClean="0"/>
                        <a:t>Patricia Mohnen:</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0251 411 4316</a:t>
                      </a:r>
                    </a:p>
                  </a:txBody>
                  <a:tcPr/>
                </a:tc>
                <a:extLst>
                  <a:ext uri="{0D108BD9-81ED-4DB2-BD59-A6C34878D82A}">
                    <a16:rowId xmlns:a16="http://schemas.microsoft.com/office/drawing/2014/main" val="1513640022"/>
                  </a:ext>
                </a:extLst>
              </a:tr>
              <a:tr h="324000">
                <a:tc>
                  <a:txBody>
                    <a:bodyPr/>
                    <a:lstStyle/>
                    <a:p>
                      <a:pPr marL="285750" indent="-285750">
                        <a:buClr>
                          <a:schemeClr val="accent3"/>
                        </a:buClr>
                        <a:buFont typeface="Symbol" panose="05050102010706020507" pitchFamily="18" charset="2"/>
                        <a:buChar char="-"/>
                      </a:pPr>
                      <a:r>
                        <a:rPr lang="de-DE" dirty="0" smtClean="0"/>
                        <a:t>Sophia Ahlers:</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0251 411 4811</a:t>
                      </a:r>
                    </a:p>
                  </a:txBody>
                  <a:tcPr/>
                </a:tc>
                <a:extLst>
                  <a:ext uri="{0D108BD9-81ED-4DB2-BD59-A6C34878D82A}">
                    <a16:rowId xmlns:a16="http://schemas.microsoft.com/office/drawing/2014/main" val="3566107026"/>
                  </a:ext>
                </a:extLst>
              </a:tr>
            </a:tbl>
          </a:graphicData>
        </a:graphic>
      </p:graphicFrame>
    </p:spTree>
    <p:extLst>
      <p:ext uri="{BB962C8B-B14F-4D97-AF65-F5344CB8AC3E}">
        <p14:creationId xmlns:p14="http://schemas.microsoft.com/office/powerpoint/2010/main" val="67569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Stichwortverzeichnis</a:t>
            </a:r>
            <a:endParaRPr lang="de-DE" dirty="0"/>
          </a:p>
        </p:txBody>
      </p:sp>
      <p:sp>
        <p:nvSpPr>
          <p:cNvPr id="11" name="Textplatzhalter 10"/>
          <p:cNvSpPr>
            <a:spLocks noGrp="1"/>
          </p:cNvSpPr>
          <p:nvPr>
            <p:ph type="body" sz="quarter" idx="14"/>
          </p:nvPr>
        </p:nvSpPr>
        <p:spPr>
          <a:xfrm>
            <a:off x="251519" y="1374775"/>
            <a:ext cx="8640000" cy="4852988"/>
          </a:xfrm>
          <a:ln>
            <a:noFill/>
          </a:ln>
        </p:spPr>
        <p:txBody>
          <a:bodyPr/>
          <a:lstStyle/>
          <a:p>
            <a:endParaRPr lang="de-DE" sz="800" dirty="0" smtClean="0"/>
          </a:p>
          <a:p>
            <a:endParaRPr lang="de-DE" sz="1800"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37</a:t>
            </a:fld>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317332941"/>
              </p:ext>
            </p:extLst>
          </p:nvPr>
        </p:nvGraphicFramePr>
        <p:xfrm>
          <a:off x="433390" y="1397000"/>
          <a:ext cx="8278610" cy="4577760"/>
        </p:xfrm>
        <a:graphic>
          <a:graphicData uri="http://schemas.openxmlformats.org/drawingml/2006/table">
            <a:tbl>
              <a:tblPr firstRow="1" bandRow="1">
                <a:tableStyleId>{F5AB1C69-6EDB-4FF4-983F-18BD219EF322}</a:tableStyleId>
              </a:tblPr>
              <a:tblGrid>
                <a:gridCol w="1655722">
                  <a:extLst>
                    <a:ext uri="{9D8B030D-6E8A-4147-A177-3AD203B41FA5}">
                      <a16:colId xmlns:a16="http://schemas.microsoft.com/office/drawing/2014/main" val="2210440191"/>
                    </a:ext>
                  </a:extLst>
                </a:gridCol>
                <a:gridCol w="1655722">
                  <a:extLst>
                    <a:ext uri="{9D8B030D-6E8A-4147-A177-3AD203B41FA5}">
                      <a16:colId xmlns:a16="http://schemas.microsoft.com/office/drawing/2014/main" val="1545804403"/>
                    </a:ext>
                  </a:extLst>
                </a:gridCol>
                <a:gridCol w="1655722">
                  <a:extLst>
                    <a:ext uri="{9D8B030D-6E8A-4147-A177-3AD203B41FA5}">
                      <a16:colId xmlns:a16="http://schemas.microsoft.com/office/drawing/2014/main" val="1888516515"/>
                    </a:ext>
                  </a:extLst>
                </a:gridCol>
                <a:gridCol w="1655722">
                  <a:extLst>
                    <a:ext uri="{9D8B030D-6E8A-4147-A177-3AD203B41FA5}">
                      <a16:colId xmlns:a16="http://schemas.microsoft.com/office/drawing/2014/main" val="2319902444"/>
                    </a:ext>
                  </a:extLst>
                </a:gridCol>
                <a:gridCol w="1655722">
                  <a:extLst>
                    <a:ext uri="{9D8B030D-6E8A-4147-A177-3AD203B41FA5}">
                      <a16:colId xmlns:a16="http://schemas.microsoft.com/office/drawing/2014/main" val="2900816907"/>
                    </a:ext>
                  </a:extLst>
                </a:gridCol>
              </a:tblGrid>
              <a:tr h="324000">
                <a:tc>
                  <a:txBody>
                    <a:bodyPr/>
                    <a:lstStyle/>
                    <a:p>
                      <a:r>
                        <a:rPr lang="de-DE" sz="1800" b="1" dirty="0" smtClean="0">
                          <a:solidFill>
                            <a:schemeClr val="bg1"/>
                          </a:solidFill>
                          <a:latin typeface="+mn-lt"/>
                        </a:rPr>
                        <a:t>A-B</a:t>
                      </a:r>
                      <a:endParaRPr lang="de-DE" sz="1800" b="1" dirty="0">
                        <a:solidFill>
                          <a:schemeClr val="bg1"/>
                        </a:solidFill>
                        <a:latin typeface="+mn-lt"/>
                      </a:endParaRPr>
                    </a:p>
                  </a:txBody>
                  <a:tcPr anchor="ctr">
                    <a:solidFill>
                      <a:schemeClr val="accent3"/>
                    </a:solidFill>
                  </a:tcPr>
                </a:tc>
                <a:tc>
                  <a:txBody>
                    <a:bodyPr/>
                    <a:lstStyle/>
                    <a:p>
                      <a:r>
                        <a:rPr lang="de-DE" sz="1800" b="1" dirty="0" smtClean="0">
                          <a:solidFill>
                            <a:schemeClr val="bg1"/>
                          </a:solidFill>
                          <a:latin typeface="+mn-lt"/>
                        </a:rPr>
                        <a:t>B-F</a:t>
                      </a:r>
                      <a:endParaRPr lang="de-DE" sz="1800" b="1" dirty="0">
                        <a:solidFill>
                          <a:schemeClr val="bg1"/>
                        </a:solidFill>
                        <a:latin typeface="+mn-lt"/>
                      </a:endParaRPr>
                    </a:p>
                  </a:txBody>
                  <a:tcPr anchor="ctr">
                    <a:solidFill>
                      <a:schemeClr val="accent3"/>
                    </a:solidFill>
                  </a:tcPr>
                </a:tc>
                <a:tc>
                  <a:txBody>
                    <a:bodyPr/>
                    <a:lstStyle/>
                    <a:p>
                      <a:r>
                        <a:rPr lang="de-DE" sz="1800" b="1" dirty="0" smtClean="0">
                          <a:solidFill>
                            <a:schemeClr val="bg1"/>
                          </a:solidFill>
                          <a:latin typeface="+mn-lt"/>
                        </a:rPr>
                        <a:t>G-M</a:t>
                      </a:r>
                      <a:endParaRPr lang="de-DE" sz="1800" b="1" dirty="0">
                        <a:solidFill>
                          <a:schemeClr val="bg1"/>
                        </a:solidFill>
                        <a:latin typeface="+mn-lt"/>
                      </a:endParaRPr>
                    </a:p>
                  </a:txBody>
                  <a:tcPr anchor="ctr">
                    <a:solidFill>
                      <a:schemeClr val="accent3"/>
                    </a:solidFill>
                  </a:tcPr>
                </a:tc>
                <a:tc>
                  <a:txBody>
                    <a:bodyPr/>
                    <a:lstStyle/>
                    <a:p>
                      <a:r>
                        <a:rPr lang="de-DE" sz="1800" b="1" dirty="0" smtClean="0">
                          <a:solidFill>
                            <a:schemeClr val="bg1"/>
                          </a:solidFill>
                          <a:latin typeface="+mn-lt"/>
                        </a:rPr>
                        <a:t>M-S</a:t>
                      </a:r>
                      <a:endParaRPr lang="de-DE" sz="1800" b="1" dirty="0">
                        <a:solidFill>
                          <a:schemeClr val="bg1"/>
                        </a:solidFill>
                        <a:latin typeface="+mn-lt"/>
                      </a:endParaRPr>
                    </a:p>
                  </a:txBody>
                  <a:tcPr anchor="ctr">
                    <a:solidFill>
                      <a:schemeClr val="accent3"/>
                    </a:solidFill>
                  </a:tcPr>
                </a:tc>
                <a:tc>
                  <a:txBody>
                    <a:bodyPr/>
                    <a:lstStyle/>
                    <a:p>
                      <a:r>
                        <a:rPr lang="de-DE" sz="1800" b="1" dirty="0" smtClean="0">
                          <a:solidFill>
                            <a:schemeClr val="bg1"/>
                          </a:solidFill>
                          <a:latin typeface="+mn-lt"/>
                        </a:rPr>
                        <a:t>S-Z</a:t>
                      </a:r>
                      <a:endParaRPr lang="de-DE" sz="1800" b="1" dirty="0">
                        <a:solidFill>
                          <a:schemeClr val="bg1"/>
                        </a:solidFill>
                        <a:latin typeface="+mn-lt"/>
                      </a:endParaRPr>
                    </a:p>
                  </a:txBody>
                  <a:tcPr anchor="ctr">
                    <a:solidFill>
                      <a:schemeClr val="accent3"/>
                    </a:solidFill>
                  </a:tcPr>
                </a:tc>
                <a:extLst>
                  <a:ext uri="{0D108BD9-81ED-4DB2-BD59-A6C34878D82A}">
                    <a16:rowId xmlns:a16="http://schemas.microsoft.com/office/drawing/2014/main" val="1060190405"/>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Anerkennung 30, 31, 32</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Bestandsschutz 15</a:t>
                      </a:r>
                      <a:r>
                        <a:rPr lang="de-DE" sz="1000" baseline="0" dirty="0" smtClean="0">
                          <a:effectLst/>
                          <a:latin typeface="+mn-lt"/>
                          <a:ea typeface="Calibri" panose="020F0502020204030204" pitchFamily="34" charset="0"/>
                          <a:cs typeface="Times New Roman" panose="02020603050405020304" pitchFamily="18" charset="0"/>
                        </a:rPr>
                        <a:t> ff., 29</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err="1" smtClean="0">
                          <a:effectLst/>
                          <a:latin typeface="+mn-lt"/>
                          <a:ea typeface="Calibri" panose="020F0502020204030204" pitchFamily="34" charset="0"/>
                          <a:cs typeface="Times New Roman" panose="02020603050405020304" pitchFamily="18" charset="0"/>
                        </a:rPr>
                        <a:t>GBerG</a:t>
                      </a:r>
                      <a:r>
                        <a:rPr lang="de-DE" sz="1000" dirty="0" smtClean="0">
                          <a:effectLst/>
                          <a:latin typeface="+mn-lt"/>
                          <a:ea typeface="Calibri" panose="020F0502020204030204" pitchFamily="34" charset="0"/>
                          <a:cs typeface="Times New Roman" panose="02020603050405020304" pitchFamily="18" charset="0"/>
                        </a:rPr>
                        <a:t> 3, 21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Missbrauch 33</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Speichern 13, 18, 24</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46796992"/>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Anlage 21, 24, 30, 31, 33</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b="0" dirty="0" smtClean="0">
                          <a:solidFill>
                            <a:schemeClr val="tx1"/>
                          </a:solidFill>
                          <a:effectLst/>
                          <a:latin typeface="+mn-lt"/>
                          <a:ea typeface="Calibri" panose="020F0502020204030204" pitchFamily="34" charset="0"/>
                          <a:cs typeface="Times New Roman" panose="02020603050405020304" pitchFamily="18" charset="0"/>
                        </a:rPr>
                        <a:t>Bezirksregierung 1, 4, 36</a:t>
                      </a:r>
                      <a:endParaRPr lang="de-DE" sz="1000" b="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Gebühr 30, 31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Nachholung 27</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Stammdaten 10</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791887138"/>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Anmelden 6</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Checkbox 14, 23, 27</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Gesetz 3,</a:t>
                      </a:r>
                      <a:r>
                        <a:rPr lang="de-DE" sz="1000" baseline="0" dirty="0" smtClean="0">
                          <a:effectLst/>
                          <a:latin typeface="+mn-lt"/>
                          <a:ea typeface="Calibri" panose="020F0502020204030204" pitchFamily="34" charset="0"/>
                          <a:cs typeface="Times New Roman" panose="02020603050405020304" pitchFamily="18" charset="0"/>
                        </a:rPr>
                        <a:t> 4, 15, 16</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Nachweis 16, 22 f.,</a:t>
                      </a:r>
                      <a:r>
                        <a:rPr lang="de-DE" sz="1000" baseline="0" dirty="0" smtClean="0">
                          <a:effectLst/>
                          <a:latin typeface="+mn-lt"/>
                          <a:ea typeface="Calibri" panose="020F0502020204030204" pitchFamily="34" charset="0"/>
                          <a:cs typeface="Times New Roman" panose="02020603050405020304" pitchFamily="18" charset="0"/>
                        </a:rPr>
                        <a:t> 26 ff.</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Startseite 10</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97378401"/>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Anrechnung 26, 27, 29</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b="0" dirty="0" smtClean="0">
                          <a:effectLst/>
                          <a:latin typeface="+mn-lt"/>
                          <a:ea typeface="Calibri" panose="020F0502020204030204" pitchFamily="34" charset="0"/>
                          <a:cs typeface="Times New Roman" panose="02020603050405020304" pitchFamily="18" charset="0"/>
                        </a:rPr>
                        <a:t>DPA 6</a:t>
                      </a:r>
                      <a:endParaRPr lang="de-DE" sz="1000" b="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Gesundheitsamt 4, 22, 32</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Notfall 25, 30 ff.</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Tätigkeitsanzeige 20</a:t>
                      </a:r>
                      <a:r>
                        <a:rPr lang="de-DE" sz="1000" baseline="0" dirty="0" smtClean="0">
                          <a:effectLst/>
                          <a:latin typeface="+mn-lt"/>
                          <a:ea typeface="Calibri" panose="020F0502020204030204" pitchFamily="34" charset="0"/>
                          <a:cs typeface="Times New Roman" panose="02020603050405020304" pitchFamily="18" charset="0"/>
                        </a:rPr>
                        <a:t> ff.</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725475044"/>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Anstellung 7, 11, 14</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Dublette 19</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Härtefall 25</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Passwort</a:t>
                      </a:r>
                      <a:r>
                        <a:rPr lang="de-DE" sz="1000" baseline="0" dirty="0" smtClean="0">
                          <a:effectLst/>
                          <a:latin typeface="+mn-lt"/>
                          <a:ea typeface="Calibri" panose="020F0502020204030204" pitchFamily="34" charset="0"/>
                          <a:cs typeface="Times New Roman" panose="02020603050405020304" pitchFamily="18" charset="0"/>
                        </a:rPr>
                        <a:t> 6, 9</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Tätigkeitsumfang 24</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772188033"/>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Antrag 19, 25, 31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Eignung 30,</a:t>
                      </a:r>
                      <a:r>
                        <a:rPr lang="de-DE" sz="1000" baseline="0" dirty="0" smtClean="0">
                          <a:effectLst/>
                          <a:latin typeface="+mn-lt"/>
                          <a:ea typeface="Calibri" panose="020F0502020204030204" pitchFamily="34" charset="0"/>
                          <a:cs typeface="Times New Roman" panose="02020603050405020304" pitchFamily="18" charset="0"/>
                        </a:rPr>
                        <a:t> 31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err="1">
                          <a:effectLst/>
                          <a:latin typeface="+mn-lt"/>
                          <a:ea typeface="Calibri" panose="020F0502020204030204" pitchFamily="34" charset="0"/>
                          <a:cs typeface="Times New Roman" panose="02020603050405020304" pitchFamily="18" charset="0"/>
                        </a:rPr>
                        <a:t>HebBO</a:t>
                      </a:r>
                      <a:r>
                        <a:rPr lang="de-DE" sz="1000" dirty="0">
                          <a:effectLst/>
                          <a:latin typeface="+mn-lt"/>
                          <a:ea typeface="Calibri" panose="020F0502020204030204" pitchFamily="34" charset="0"/>
                          <a:cs typeface="Times New Roman" panose="02020603050405020304" pitchFamily="18" charset="0"/>
                        </a:rPr>
                        <a:t> </a:t>
                      </a:r>
                      <a:r>
                        <a:rPr lang="de-DE" sz="1000" dirty="0" smtClean="0">
                          <a:effectLst/>
                          <a:latin typeface="+mn-lt"/>
                          <a:ea typeface="Calibri" panose="020F0502020204030204" pitchFamily="34" charset="0"/>
                          <a:cs typeface="Times New Roman" panose="02020603050405020304" pitchFamily="18" charset="0"/>
                        </a:rPr>
                        <a:t>NRW 30 ff.</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Präsenz 25, 31, 33</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Unterbrechung 23, 27</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48352307"/>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Ausstellungsdatum</a:t>
                      </a:r>
                      <a:r>
                        <a:rPr lang="de-DE" sz="1000" baseline="0" dirty="0" smtClean="0">
                          <a:effectLst/>
                          <a:latin typeface="+mn-lt"/>
                          <a:ea typeface="Calibri" panose="020F0502020204030204" pitchFamily="34" charset="0"/>
                          <a:cs typeface="Times New Roman" panose="02020603050405020304" pitchFamily="18" charset="0"/>
                        </a:rPr>
                        <a:t> </a:t>
                      </a:r>
                      <a:r>
                        <a:rPr lang="de-DE" sz="1000" dirty="0" smtClean="0">
                          <a:effectLst/>
                          <a:latin typeface="+mn-lt"/>
                          <a:ea typeface="Calibri" panose="020F0502020204030204" pitchFamily="34" charset="0"/>
                          <a:cs typeface="Times New Roman" panose="02020603050405020304" pitchFamily="18" charset="0"/>
                        </a:rPr>
                        <a:t>14</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a:effectLst/>
                          <a:latin typeface="+mn-lt"/>
                          <a:ea typeface="Calibri" panose="020F0502020204030204" pitchFamily="34" charset="0"/>
                          <a:cs typeface="Times New Roman" panose="02020603050405020304" pitchFamily="18" charset="0"/>
                        </a:rPr>
                        <a:t>Einrichtung </a:t>
                      </a:r>
                      <a:r>
                        <a:rPr lang="de-DE" sz="1000" dirty="0" smtClean="0">
                          <a:effectLst/>
                          <a:latin typeface="+mn-lt"/>
                          <a:ea typeface="Calibri" panose="020F0502020204030204" pitchFamily="34" charset="0"/>
                          <a:cs typeface="Times New Roman" panose="02020603050405020304" pitchFamily="18" charset="0"/>
                        </a:rPr>
                        <a:t>7, 11, 19</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HebG 3</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Praxisanleitung 15 ff.</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Verordnung 3, 30</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91371356"/>
                  </a:ext>
                </a:extLst>
              </a:tr>
              <a:tr h="324000">
                <a:tc>
                  <a:txBody>
                    <a:bodyPr/>
                    <a:lstStyle/>
                    <a:p>
                      <a:pPr>
                        <a:lnSpc>
                          <a:spcPct val="107000"/>
                        </a:lnSpc>
                        <a:spcAft>
                          <a:spcPts val="800"/>
                        </a:spcAft>
                      </a:pPr>
                      <a:r>
                        <a:rPr lang="de-DE" sz="1000" dirty="0">
                          <a:effectLst/>
                          <a:latin typeface="+mn-lt"/>
                          <a:ea typeface="Calibri" panose="020F0502020204030204" pitchFamily="34" charset="0"/>
                          <a:cs typeface="Times New Roman" panose="02020603050405020304" pitchFamily="18" charset="0"/>
                        </a:rPr>
                        <a:t>Beendigung </a:t>
                      </a:r>
                      <a:r>
                        <a:rPr lang="de-DE" sz="1000" dirty="0" smtClean="0">
                          <a:effectLst/>
                          <a:latin typeface="+mn-lt"/>
                          <a:ea typeface="Calibri" panose="020F0502020204030204" pitchFamily="34" charset="0"/>
                          <a:cs typeface="Times New Roman" panose="02020603050405020304" pitchFamily="18" charset="0"/>
                        </a:rPr>
                        <a:t>Tätigkeit 19</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Ermächtigung 16</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err="1" smtClean="0">
                          <a:effectLst/>
                          <a:latin typeface="+mn-lt"/>
                          <a:ea typeface="Calibri" panose="020F0502020204030204" pitchFamily="34" charset="0"/>
                          <a:cs typeface="Times New Roman" panose="02020603050405020304" pitchFamily="18" charset="0"/>
                        </a:rPr>
                        <a:t>HebStPrV</a:t>
                      </a:r>
                      <a:r>
                        <a:rPr lang="de-DE" sz="1000" dirty="0" smtClean="0">
                          <a:effectLst/>
                          <a:latin typeface="+mn-lt"/>
                          <a:ea typeface="Calibri" panose="020F0502020204030204" pitchFamily="34" charset="0"/>
                          <a:cs typeface="Times New Roman" panose="02020603050405020304" pitchFamily="18" charset="0"/>
                        </a:rPr>
                        <a:t> 15 ff.,</a:t>
                      </a:r>
                      <a:r>
                        <a:rPr lang="de-DE" sz="1000" baseline="0" dirty="0" smtClean="0">
                          <a:effectLst/>
                          <a:latin typeface="+mn-lt"/>
                          <a:ea typeface="Calibri" panose="020F0502020204030204" pitchFamily="34" charset="0"/>
                          <a:cs typeface="Times New Roman" panose="02020603050405020304" pitchFamily="18" charset="0"/>
                        </a:rPr>
                        <a:t> 28</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Qualifikation 15</a:t>
                      </a:r>
                      <a:r>
                        <a:rPr lang="de-DE" sz="1000" baseline="0" dirty="0" smtClean="0">
                          <a:effectLst/>
                          <a:latin typeface="+mn-lt"/>
                          <a:ea typeface="Calibri" panose="020F0502020204030204" pitchFamily="34" charset="0"/>
                          <a:cs typeface="Times New Roman" panose="02020603050405020304" pitchFamily="18" charset="0"/>
                        </a:rPr>
                        <a:t> ff.,</a:t>
                      </a:r>
                      <a:r>
                        <a:rPr lang="de-DE" sz="1000" dirty="0" smtClean="0">
                          <a:effectLst/>
                          <a:latin typeface="+mn-lt"/>
                          <a:ea typeface="Calibri" panose="020F0502020204030204" pitchFamily="34" charset="0"/>
                          <a:cs typeface="Times New Roman" panose="02020603050405020304" pitchFamily="18" charset="0"/>
                        </a:rPr>
                        <a:t> 25, 31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Versicherung 14, 17, 22</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90167271"/>
                  </a:ext>
                </a:extLst>
              </a:tr>
              <a:tr h="324000">
                <a:tc>
                  <a:txBody>
                    <a:bodyPr/>
                    <a:lstStyle/>
                    <a:p>
                      <a:pPr>
                        <a:lnSpc>
                          <a:spcPct val="107000"/>
                        </a:lnSpc>
                        <a:spcAft>
                          <a:spcPts val="800"/>
                        </a:spcAft>
                      </a:pPr>
                      <a:r>
                        <a:rPr lang="de-DE" sz="1000" dirty="0">
                          <a:effectLst/>
                          <a:latin typeface="+mn-lt"/>
                          <a:ea typeface="Calibri" panose="020F0502020204030204" pitchFamily="34" charset="0"/>
                          <a:cs typeface="Times New Roman" panose="02020603050405020304" pitchFamily="18" charset="0"/>
                        </a:rPr>
                        <a:t>Beginn d. </a:t>
                      </a:r>
                      <a:r>
                        <a:rPr lang="de-DE" sz="1000" dirty="0" smtClean="0">
                          <a:effectLst/>
                          <a:latin typeface="+mn-lt"/>
                          <a:ea typeface="Calibri" panose="020F0502020204030204" pitchFamily="34" charset="0"/>
                          <a:cs typeface="Times New Roman" panose="02020603050405020304" pitchFamily="18" charset="0"/>
                        </a:rPr>
                        <a:t>Tätigkeit 14, 21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Fehler 19, 26,</a:t>
                      </a:r>
                      <a:r>
                        <a:rPr lang="de-DE" sz="1000" baseline="0" dirty="0" smtClean="0">
                          <a:effectLst/>
                          <a:latin typeface="+mn-lt"/>
                          <a:ea typeface="Calibri" panose="020F0502020204030204" pitchFamily="34" charset="0"/>
                          <a:cs typeface="Times New Roman" panose="02020603050405020304" pitchFamily="18" charset="0"/>
                        </a:rPr>
                        <a:t> </a:t>
                      </a:r>
                      <a:r>
                        <a:rPr lang="de-DE" sz="1000" dirty="0" smtClean="0">
                          <a:effectLst/>
                          <a:latin typeface="+mn-lt"/>
                          <a:ea typeface="Calibri" panose="020F0502020204030204" pitchFamily="34" charset="0"/>
                          <a:cs typeface="Times New Roman" panose="02020603050405020304" pitchFamily="18" charset="0"/>
                        </a:rPr>
                        <a:t>27</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Löschen 19, 23 f.</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Räume</a:t>
                      </a:r>
                      <a:r>
                        <a:rPr lang="de-DE" sz="1000" baseline="0" dirty="0" smtClean="0">
                          <a:effectLst/>
                          <a:latin typeface="+mn-lt"/>
                          <a:ea typeface="Calibri" panose="020F0502020204030204" pitchFamily="34" charset="0"/>
                          <a:cs typeface="Times New Roman" panose="02020603050405020304" pitchFamily="18" charset="0"/>
                        </a:rPr>
                        <a:t> 31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a:effectLst/>
                          <a:latin typeface="+mn-lt"/>
                          <a:ea typeface="Calibri" panose="020F0502020204030204" pitchFamily="34" charset="0"/>
                          <a:cs typeface="Times New Roman" panose="02020603050405020304" pitchFamily="18" charset="0"/>
                        </a:rPr>
                        <a:t>Wechsel d. </a:t>
                      </a:r>
                      <a:r>
                        <a:rPr lang="de-DE" sz="1000" dirty="0" smtClean="0">
                          <a:effectLst/>
                          <a:latin typeface="+mn-lt"/>
                          <a:ea typeface="Calibri" panose="020F0502020204030204" pitchFamily="34" charset="0"/>
                          <a:cs typeface="Times New Roman" panose="02020603050405020304" pitchFamily="18" charset="0"/>
                        </a:rPr>
                        <a:t>Einrichtung 19</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848222500"/>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Berufserfahrung 15, 17</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Fortbildung 15 ff.,</a:t>
                      </a:r>
                      <a:r>
                        <a:rPr lang="de-DE" sz="1000" baseline="0" dirty="0" smtClean="0">
                          <a:effectLst/>
                          <a:latin typeface="+mn-lt"/>
                          <a:ea typeface="Calibri" panose="020F0502020204030204" pitchFamily="34" charset="0"/>
                          <a:cs typeface="Times New Roman" panose="02020603050405020304" pitchFamily="18" charset="0"/>
                        </a:rPr>
                        <a:t> 25-33</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a:effectLst/>
                          <a:latin typeface="+mn-lt"/>
                          <a:ea typeface="Calibri" panose="020F0502020204030204" pitchFamily="34" charset="0"/>
                          <a:cs typeface="Times New Roman" panose="02020603050405020304" pitchFamily="18" charset="0"/>
                        </a:rPr>
                        <a:t>Mehrere </a:t>
                      </a:r>
                      <a:r>
                        <a:rPr lang="de-DE" sz="1000" dirty="0" smtClean="0">
                          <a:effectLst/>
                          <a:latin typeface="+mn-lt"/>
                          <a:ea typeface="Calibri" panose="020F0502020204030204" pitchFamily="34" charset="0"/>
                          <a:cs typeface="Times New Roman" panose="02020603050405020304" pitchFamily="18" charset="0"/>
                        </a:rPr>
                        <a:t>Arbeitgeber 11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b="0" dirty="0" smtClean="0">
                          <a:solidFill>
                            <a:schemeClr val="tx1"/>
                          </a:solidFill>
                          <a:effectLst/>
                          <a:latin typeface="+mn-lt"/>
                          <a:ea typeface="Calibri" panose="020F0502020204030204" pitchFamily="34" charset="0"/>
                          <a:cs typeface="Times New Roman" panose="02020603050405020304" pitchFamily="18" charset="0"/>
                        </a:rPr>
                        <a:t>Rechtsfolgen 34</a:t>
                      </a:r>
                      <a:endParaRPr lang="de-DE" sz="1000" b="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Weiterbildung 15, 17, 29</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278258051"/>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Berufserlaubnis 14, 17, 26</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Freiberufler 7, 11,</a:t>
                      </a:r>
                      <a:r>
                        <a:rPr lang="de-DE" sz="1000" baseline="0" dirty="0" smtClean="0">
                          <a:effectLst/>
                          <a:latin typeface="+mn-lt"/>
                          <a:ea typeface="Calibri" panose="020F0502020204030204" pitchFamily="34" charset="0"/>
                          <a:cs typeface="Times New Roman" panose="02020603050405020304" pitchFamily="18" charset="0"/>
                        </a:rPr>
                        <a:t> </a:t>
                      </a:r>
                      <a:r>
                        <a:rPr lang="de-DE" sz="1000" dirty="0" smtClean="0">
                          <a:effectLst/>
                          <a:latin typeface="+mn-lt"/>
                          <a:ea typeface="Calibri" panose="020F0502020204030204" pitchFamily="34" charset="0"/>
                          <a:cs typeface="Times New Roman" panose="02020603050405020304" pitchFamily="18" charset="0"/>
                        </a:rPr>
                        <a:t>19, 22</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a:effectLst/>
                          <a:latin typeface="+mn-lt"/>
                          <a:ea typeface="Calibri" panose="020F0502020204030204" pitchFamily="34" charset="0"/>
                          <a:cs typeface="Times New Roman" panose="02020603050405020304" pitchFamily="18" charset="0"/>
                        </a:rPr>
                        <a:t>Mehrere </a:t>
                      </a:r>
                      <a:r>
                        <a:rPr lang="de-DE" sz="1000" dirty="0" smtClean="0">
                          <a:effectLst/>
                          <a:latin typeface="+mn-lt"/>
                          <a:ea typeface="Calibri" panose="020F0502020204030204" pitchFamily="34" charset="0"/>
                          <a:cs typeface="Times New Roman" panose="02020603050405020304" pitchFamily="18" charset="0"/>
                        </a:rPr>
                        <a:t>Berufe 13</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Registrieren 6</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Zertifikat 33</a:t>
                      </a:r>
                      <a:endParaRPr lang="de-DE" sz="10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137938705"/>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Bescheid 32</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Freigabe 18</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a:effectLst/>
                          <a:latin typeface="+mn-lt"/>
                          <a:ea typeface="Calibri" panose="020F0502020204030204" pitchFamily="34" charset="0"/>
                          <a:cs typeface="Times New Roman" panose="02020603050405020304" pitchFamily="18" charset="0"/>
                        </a:rPr>
                        <a:t>Mehrere </a:t>
                      </a:r>
                      <a:r>
                        <a:rPr lang="de-DE" sz="1000" dirty="0" smtClean="0">
                          <a:effectLst/>
                          <a:latin typeface="+mn-lt"/>
                          <a:ea typeface="Calibri" panose="020F0502020204030204" pitchFamily="34" charset="0"/>
                          <a:cs typeface="Times New Roman" panose="02020603050405020304" pitchFamily="18" charset="0"/>
                        </a:rPr>
                        <a:t>Tätigkeitsorte 11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Ruhen d. Pflichten</a:t>
                      </a:r>
                      <a:r>
                        <a:rPr lang="de-DE" sz="1000" baseline="0" dirty="0" smtClean="0">
                          <a:effectLst/>
                          <a:latin typeface="+mn-lt"/>
                          <a:ea typeface="Calibri" panose="020F0502020204030204" pitchFamily="34" charset="0"/>
                          <a:cs typeface="Times New Roman" panose="02020603050405020304" pitchFamily="18" charset="0"/>
                        </a:rPr>
                        <a:t> 25</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r>
                        <a:rPr lang="de-DE" sz="1000" dirty="0" smtClean="0">
                          <a:latin typeface="+mn-lt"/>
                        </a:rPr>
                        <a:t>Zugangsdaten 8</a:t>
                      </a:r>
                      <a:endParaRPr lang="de-DE" sz="1000" dirty="0">
                        <a:latin typeface="+mn-lt"/>
                      </a:endParaRPr>
                    </a:p>
                  </a:txBody>
                  <a:tcPr anchor="ctr"/>
                </a:tc>
                <a:extLst>
                  <a:ext uri="{0D108BD9-81ED-4DB2-BD59-A6C34878D82A}">
                    <a16:rowId xmlns:a16="http://schemas.microsoft.com/office/drawing/2014/main" val="3689372108"/>
                  </a:ext>
                </a:extLst>
              </a:tr>
              <a:tr h="324000">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Bescheinigung 16</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Frist</a:t>
                      </a:r>
                      <a:r>
                        <a:rPr lang="de-DE" sz="1000" baseline="0" dirty="0" smtClean="0">
                          <a:effectLst/>
                          <a:latin typeface="+mn-lt"/>
                          <a:ea typeface="Calibri" panose="020F0502020204030204" pitchFamily="34" charset="0"/>
                          <a:cs typeface="Times New Roman" panose="02020603050405020304" pitchFamily="18" charset="0"/>
                        </a:rPr>
                        <a:t> 22</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Meldezeitraum 22</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de-DE" sz="1000" dirty="0" smtClean="0">
                          <a:effectLst/>
                          <a:latin typeface="+mn-lt"/>
                          <a:ea typeface="Calibri" panose="020F0502020204030204" pitchFamily="34" charset="0"/>
                          <a:cs typeface="Times New Roman" panose="02020603050405020304" pitchFamily="18" charset="0"/>
                        </a:rPr>
                        <a:t>Seminarkonzept 31</a:t>
                      </a:r>
                      <a:endParaRPr lang="de-DE" sz="1000" dirty="0">
                        <a:effectLst/>
                        <a:latin typeface="+mn-lt"/>
                        <a:ea typeface="Calibri" panose="020F0502020204030204" pitchFamily="34" charset="0"/>
                        <a:cs typeface="Times New Roman" panose="02020603050405020304" pitchFamily="18" charset="0"/>
                      </a:endParaRPr>
                    </a:p>
                  </a:txBody>
                  <a:tcPr anchor="ctr"/>
                </a:tc>
                <a:tc>
                  <a:txBody>
                    <a:bodyPr/>
                    <a:lstStyle/>
                    <a:p>
                      <a:r>
                        <a:rPr lang="de-DE" sz="1000" dirty="0" smtClean="0">
                          <a:latin typeface="+mn-lt"/>
                        </a:rPr>
                        <a:t>Zuständigkeit 4</a:t>
                      </a:r>
                      <a:endParaRPr lang="de-DE" sz="1000" dirty="0">
                        <a:latin typeface="+mn-lt"/>
                      </a:endParaRPr>
                    </a:p>
                  </a:txBody>
                  <a:tcPr anchor="ctr"/>
                </a:tc>
                <a:extLst>
                  <a:ext uri="{0D108BD9-81ED-4DB2-BD59-A6C34878D82A}">
                    <a16:rowId xmlns:a16="http://schemas.microsoft.com/office/drawing/2014/main" val="1318143744"/>
                  </a:ext>
                </a:extLst>
              </a:tr>
            </a:tbl>
          </a:graphicData>
        </a:graphic>
      </p:graphicFrame>
    </p:spTree>
    <p:extLst>
      <p:ext uri="{BB962C8B-B14F-4D97-AF65-F5344CB8AC3E}">
        <p14:creationId xmlns:p14="http://schemas.microsoft.com/office/powerpoint/2010/main" val="30264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436563" y="5517233"/>
            <a:ext cx="8415337" cy="96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lnSpc>
                <a:spcPct val="110000"/>
              </a:lnSpc>
              <a:defRPr/>
            </a:pPr>
            <a:r>
              <a:rPr lang="de-DE" sz="2000" dirty="0">
                <a:solidFill>
                  <a:srgbClr val="000000"/>
                </a:solidFill>
                <a:cs typeface="Arial" charset="0"/>
                <a:sym typeface="Arial" charset="0"/>
              </a:rPr>
              <a:t>Neuerungen im Hebammenwesen – insbes. elektronisches Verfahren zum Nachweis der Tätigkeit und von Fortbildungsstunden </a:t>
            </a:r>
            <a:endParaRPr kumimoji="0" lang="en-US" sz="2000" b="0" i="0" u="none" strike="noStrike" kern="1200" cap="none" spc="0" normalizeH="0" baseline="0" noProof="0" dirty="0" smtClean="0">
              <a:ln>
                <a:noFill/>
              </a:ln>
              <a:solidFill>
                <a:srgbClr val="000000"/>
              </a:solidFill>
              <a:effectLst/>
              <a:uLnTx/>
              <a:uFillTx/>
              <a:latin typeface="Arial" charset="0"/>
              <a:ea typeface="ヒラギノ角ゴ ProN W3" charset="-128"/>
              <a:cs typeface="Arial" charset="0"/>
              <a:sym typeface="Arial" charset="0"/>
            </a:endParaRPr>
          </a:p>
          <a:p>
            <a:pPr>
              <a:lnSpc>
                <a:spcPct val="110000"/>
              </a:lnSpc>
            </a:pPr>
            <a:r>
              <a:rPr kumimoji="0" lang="en-US" sz="1600" b="0" i="0" u="none" strike="noStrike" kern="1200" cap="none" spc="0" normalizeH="0" baseline="0" noProof="0" dirty="0" smtClean="0">
                <a:ln>
                  <a:noFill/>
                </a:ln>
                <a:solidFill>
                  <a:srgbClr val="000000"/>
                </a:solidFill>
                <a:effectLst/>
                <a:uLnTx/>
                <a:uFillTx/>
                <a:latin typeface="Arial" charset="0"/>
                <a:ea typeface="ヒラギノ角ゴ ProN W3" charset="-128"/>
                <a:cs typeface="Arial" charset="0"/>
                <a:sym typeface="Arial" charset="0"/>
              </a:rPr>
              <a:t/>
            </a:r>
            <a:br>
              <a:rPr kumimoji="0" lang="en-US" sz="1600" b="0" i="0" u="none" strike="noStrike" kern="1200" cap="none" spc="0" normalizeH="0" baseline="0" noProof="0" dirty="0" smtClean="0">
                <a:ln>
                  <a:noFill/>
                </a:ln>
                <a:solidFill>
                  <a:srgbClr val="000000"/>
                </a:solidFill>
                <a:effectLst/>
                <a:uLnTx/>
                <a:uFillTx/>
                <a:latin typeface="Arial" charset="0"/>
                <a:ea typeface="ヒラギノ角ゴ ProN W3" charset="-128"/>
                <a:cs typeface="Arial" charset="0"/>
                <a:sym typeface="Arial" charset="0"/>
              </a:rPr>
            </a:br>
            <a:r>
              <a:rPr lang="en-US" sz="1600" dirty="0">
                <a:cs typeface="Arial" charset="0"/>
                <a:sym typeface="Arial" charset="0"/>
              </a:rPr>
              <a:t>Münster, 15.01., 17.01., 29.01. und 31.01.2025</a:t>
            </a:r>
          </a:p>
        </p:txBody>
      </p:sp>
      <p:sp>
        <p:nvSpPr>
          <p:cNvPr id="5123" name="Rectangle 5"/>
          <p:cNvSpPr>
            <a:spLocks/>
          </p:cNvSpPr>
          <p:nvPr/>
        </p:nvSpPr>
        <p:spPr bwMode="auto">
          <a:xfrm>
            <a:off x="436562" y="3976184"/>
            <a:ext cx="8415337"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Bold" charset="0"/>
              <a:ea typeface="ヒラギノ角ゴ ProN W3" charset="-128"/>
              <a:cs typeface="+mn-cs"/>
              <a:sym typeface="Arial Bold" charset="0"/>
            </a:endParaRP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2800" b="1" i="0" u="none" strike="noStrike" kern="1200" cap="none" spc="0" normalizeH="0" baseline="0" noProof="0" dirty="0" err="1" smtClean="0">
                <a:ln>
                  <a:noFill/>
                </a:ln>
                <a:solidFill>
                  <a:srgbClr val="000000"/>
                </a:solidFill>
                <a:effectLst/>
                <a:uLnTx/>
                <a:uFillTx/>
                <a:latin typeface="Arial" charset="0"/>
                <a:ea typeface="ヒラギノ角ゴ ProN W3" charset="-128"/>
                <a:cs typeface="Arial" charset="0"/>
                <a:sym typeface="Arial" charset="0"/>
              </a:rPr>
              <a:t>Vielen</a:t>
            </a:r>
            <a:r>
              <a:rPr kumimoji="0" lang="en-US" sz="2800" b="1" i="0" u="none" strike="noStrike" kern="1200" cap="none" spc="0" normalizeH="0" baseline="0" noProof="0" dirty="0" smtClean="0">
                <a:ln>
                  <a:noFill/>
                </a:ln>
                <a:solidFill>
                  <a:srgbClr val="000000"/>
                </a:solidFill>
                <a:effectLst/>
                <a:uLnTx/>
                <a:uFillTx/>
                <a:latin typeface="Arial" charset="0"/>
                <a:ea typeface="ヒラギノ角ゴ ProN W3" charset="-128"/>
                <a:cs typeface="Arial" charset="0"/>
                <a:sym typeface="Arial" charset="0"/>
              </a:rPr>
              <a:t> Dank </a:t>
            </a:r>
            <a:r>
              <a:rPr kumimoji="0" lang="en-US" sz="2800" b="1" i="0" u="none" strike="noStrike" kern="1200" cap="none" spc="0" normalizeH="0" baseline="0" noProof="0" dirty="0" err="1" smtClean="0">
                <a:ln>
                  <a:noFill/>
                </a:ln>
                <a:solidFill>
                  <a:srgbClr val="000000"/>
                </a:solidFill>
                <a:effectLst/>
                <a:uLnTx/>
                <a:uFillTx/>
                <a:latin typeface="Arial" charset="0"/>
                <a:ea typeface="ヒラギノ角ゴ ProN W3" charset="-128"/>
                <a:cs typeface="Arial" charset="0"/>
                <a:sym typeface="Arial" charset="0"/>
              </a:rPr>
              <a:t>für</a:t>
            </a:r>
            <a:r>
              <a:rPr kumimoji="0" lang="en-US" sz="2800" b="1" i="0" u="none" strike="noStrike" kern="1200" cap="none" spc="0" normalizeH="0" baseline="0" noProof="0" dirty="0" smtClean="0">
                <a:ln>
                  <a:noFill/>
                </a:ln>
                <a:solidFill>
                  <a:srgbClr val="000000"/>
                </a:solidFill>
                <a:effectLst/>
                <a:uLnTx/>
                <a:uFillTx/>
                <a:latin typeface="Arial" charset="0"/>
                <a:ea typeface="ヒラギノ角ゴ ProN W3" charset="-128"/>
                <a:cs typeface="Arial" charset="0"/>
                <a:sym typeface="Arial" charset="0"/>
              </a:rPr>
              <a:t> </a:t>
            </a:r>
            <a:r>
              <a:rPr kumimoji="0" lang="en-US" sz="2800" b="1" i="0" u="none" strike="noStrike" kern="1200" cap="none" spc="0" normalizeH="0" baseline="0" noProof="0" dirty="0" err="1" smtClean="0">
                <a:ln>
                  <a:noFill/>
                </a:ln>
                <a:solidFill>
                  <a:srgbClr val="000000"/>
                </a:solidFill>
                <a:effectLst/>
                <a:uLnTx/>
                <a:uFillTx/>
                <a:latin typeface="Arial" charset="0"/>
                <a:ea typeface="ヒラギノ角ゴ ProN W3" charset="-128"/>
                <a:cs typeface="Arial" charset="0"/>
                <a:sym typeface="Arial" charset="0"/>
              </a:rPr>
              <a:t>Ihre</a:t>
            </a:r>
            <a:r>
              <a:rPr kumimoji="0" lang="en-US" sz="2800" b="1" i="0" u="none" strike="noStrike" kern="1200" cap="none" spc="0" normalizeH="0" baseline="0" noProof="0" dirty="0" smtClean="0">
                <a:ln>
                  <a:noFill/>
                </a:ln>
                <a:solidFill>
                  <a:srgbClr val="000000"/>
                </a:solidFill>
                <a:effectLst/>
                <a:uLnTx/>
                <a:uFillTx/>
                <a:latin typeface="Arial" charset="0"/>
                <a:ea typeface="ヒラギノ角ゴ ProN W3" charset="-128"/>
                <a:cs typeface="Arial" charset="0"/>
                <a:sym typeface="Arial" charset="0"/>
              </a:rPr>
              <a:t> </a:t>
            </a:r>
            <a:r>
              <a:rPr kumimoji="0" lang="en-US" sz="2800" b="1" i="0" u="none" strike="noStrike" kern="1200" cap="none" spc="0" normalizeH="0" baseline="0" noProof="0" dirty="0" err="1" smtClean="0">
                <a:ln>
                  <a:noFill/>
                </a:ln>
                <a:solidFill>
                  <a:srgbClr val="000000"/>
                </a:solidFill>
                <a:effectLst/>
                <a:uLnTx/>
                <a:uFillTx/>
                <a:latin typeface="Arial" charset="0"/>
                <a:ea typeface="ヒラギノ角ゴ ProN W3" charset="-128"/>
                <a:cs typeface="Arial" charset="0"/>
                <a:sym typeface="Arial" charset="0"/>
              </a:rPr>
              <a:t>Zeit</a:t>
            </a:r>
            <a:r>
              <a:rPr kumimoji="0" lang="en-US" sz="2800" b="1" i="0" u="none" strike="noStrike" kern="1200" cap="none" spc="0" normalizeH="0" noProof="0" dirty="0" smtClean="0">
                <a:ln>
                  <a:noFill/>
                </a:ln>
                <a:solidFill>
                  <a:srgbClr val="000000"/>
                </a:solidFill>
                <a:effectLst/>
                <a:uLnTx/>
                <a:uFillTx/>
                <a:latin typeface="Arial" charset="0"/>
                <a:ea typeface="ヒラギノ角ゴ ProN W3" charset="-128"/>
                <a:cs typeface="Arial" charset="0"/>
                <a:sym typeface="Arial" charset="0"/>
              </a:rPr>
              <a:t> </a:t>
            </a:r>
            <a:br>
              <a:rPr kumimoji="0" lang="en-US" sz="2800" b="1" i="0" u="none" strike="noStrike" kern="1200" cap="none" spc="0" normalizeH="0" noProof="0" dirty="0" smtClean="0">
                <a:ln>
                  <a:noFill/>
                </a:ln>
                <a:solidFill>
                  <a:srgbClr val="000000"/>
                </a:solidFill>
                <a:effectLst/>
                <a:uLnTx/>
                <a:uFillTx/>
                <a:latin typeface="Arial" charset="0"/>
                <a:ea typeface="ヒラギノ角ゴ ProN W3" charset="-128"/>
                <a:cs typeface="Arial" charset="0"/>
                <a:sym typeface="Arial" charset="0"/>
              </a:rPr>
            </a:br>
            <a:r>
              <a:rPr kumimoji="0" lang="en-US" sz="2800" b="1" i="0" u="none" strike="noStrike" kern="1200" cap="none" spc="0" normalizeH="0" noProof="0" dirty="0" smtClean="0">
                <a:ln>
                  <a:noFill/>
                </a:ln>
                <a:solidFill>
                  <a:srgbClr val="000000"/>
                </a:solidFill>
                <a:effectLst/>
                <a:uLnTx/>
                <a:uFillTx/>
                <a:latin typeface="Arial" charset="0"/>
                <a:ea typeface="ヒラギノ角ゴ ProN W3" charset="-128"/>
                <a:cs typeface="Arial" charset="0"/>
                <a:sym typeface="Arial" charset="0"/>
              </a:rPr>
              <a:t>und die </a:t>
            </a:r>
            <a:r>
              <a:rPr kumimoji="0" lang="en-US" sz="2800" b="1" i="0" u="none" strike="noStrike" kern="1200" cap="none" spc="0" normalizeH="0" noProof="0" dirty="0" err="1" smtClean="0">
                <a:ln>
                  <a:noFill/>
                </a:ln>
                <a:solidFill>
                  <a:srgbClr val="000000"/>
                </a:solidFill>
                <a:effectLst/>
                <a:uLnTx/>
                <a:uFillTx/>
                <a:latin typeface="Arial" charset="0"/>
                <a:ea typeface="ヒラギノ角ゴ ProN W3" charset="-128"/>
                <a:cs typeface="Arial" charset="0"/>
                <a:sym typeface="Arial" charset="0"/>
              </a:rPr>
              <a:t>Aufmerksamkeit</a:t>
            </a:r>
            <a:r>
              <a:rPr kumimoji="0" lang="en-US" sz="2800" b="1" i="0" u="none" strike="noStrike" kern="1200" cap="none" spc="0" normalizeH="0" baseline="0" noProof="0" dirty="0" smtClean="0">
                <a:ln>
                  <a:noFill/>
                </a:ln>
                <a:solidFill>
                  <a:srgbClr val="000000"/>
                </a:solidFill>
                <a:effectLst/>
                <a:uLnTx/>
                <a:uFillTx/>
                <a:latin typeface="Arial" charset="0"/>
                <a:ea typeface="ヒラギノ角ゴ ProN W3" charset="-128"/>
                <a:cs typeface="Arial" charset="0"/>
                <a:sym typeface="Arial" charset="0"/>
              </a:rPr>
              <a:t>!</a:t>
            </a:r>
            <a:endParaRPr kumimoji="0" lang="en-US" sz="2800" b="1" i="0" u="none" strike="noStrike" kern="1200" cap="none" spc="0" normalizeH="0" baseline="0" noProof="0" dirty="0">
              <a:ln>
                <a:noFill/>
              </a:ln>
              <a:solidFill>
                <a:srgbClr val="000000"/>
              </a:solidFill>
              <a:effectLst/>
              <a:uLnTx/>
              <a:uFillTx/>
              <a:latin typeface="Arial" charset="0"/>
              <a:ea typeface="ヒラギノ角ゴ ProN W3" charset="-128"/>
              <a:cs typeface="Arial" charset="0"/>
              <a:sym typeface="Arial" charset="0"/>
            </a:endParaRPr>
          </a:p>
        </p:txBody>
      </p:sp>
      <p:sp>
        <p:nvSpPr>
          <p:cNvPr id="2" name="Textfeld 1"/>
          <p:cNvSpPr txBox="1"/>
          <p:nvPr/>
        </p:nvSpPr>
        <p:spPr>
          <a:xfrm>
            <a:off x="6696744" y="884910"/>
            <a:ext cx="2483768" cy="707886"/>
          </a:xfrm>
          <a:prstGeom prst="rect">
            <a:avLst/>
          </a:prstGeom>
          <a:noFill/>
        </p:spPr>
        <p:txBody>
          <a:bodyPr wrap="square" rtlCol="0">
            <a:spAutoFit/>
          </a:bodyPr>
          <a:lstStyle/>
          <a:p>
            <a:r>
              <a:rPr lang="de-DE" sz="1000" dirty="0"/>
              <a:t>https://www.bezreg-muenster.de/de/gesundheit_und_soziales/pflege_und_gesundheitsfachberufe/gesundheitsfachberufe/index.html</a:t>
            </a:r>
          </a:p>
        </p:txBody>
      </p:sp>
    </p:spTree>
    <p:extLst>
      <p:ext uri="{BB962C8B-B14F-4D97-AF65-F5344CB8AC3E}">
        <p14:creationId xmlns:p14="http://schemas.microsoft.com/office/powerpoint/2010/main" val="354629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Zuständigkeit</a:t>
            </a:r>
            <a:endParaRPr lang="de-DE" dirty="0"/>
          </a:p>
        </p:txBody>
      </p:sp>
      <p:sp>
        <p:nvSpPr>
          <p:cNvPr id="3" name="Textplatzhalter 2"/>
          <p:cNvSpPr>
            <a:spLocks noGrp="1"/>
          </p:cNvSpPr>
          <p:nvPr>
            <p:ph type="body" sz="quarter" idx="14"/>
          </p:nvPr>
        </p:nvSpPr>
        <p:spPr/>
        <p:txBody>
          <a:bodyPr/>
          <a:lstStyle/>
          <a:p>
            <a:endParaRPr lang="de-DE" dirty="0" smtClean="0"/>
          </a:p>
          <a:p>
            <a:r>
              <a:rPr lang="de-DE" dirty="0" smtClean="0"/>
              <a:t>Zuständigkeitsübergang von den unteren Gesundheits-behörden auf die 5 Bezirksregierungen</a:t>
            </a:r>
          </a:p>
          <a:p>
            <a:pPr marL="0" indent="0">
              <a:buNone/>
            </a:pPr>
            <a:endParaRPr lang="de-DE" sz="800" dirty="0" smtClean="0"/>
          </a:p>
          <a:p>
            <a:pPr algn="just">
              <a:buFont typeface="Wingdings" panose="05000000000000000000" pitchFamily="2" charset="2"/>
              <a:buChar char="à"/>
            </a:pPr>
            <a:r>
              <a:rPr lang="de-DE" sz="1800" dirty="0" smtClean="0">
                <a:sym typeface="Wingdings" panose="05000000000000000000" pitchFamily="2" charset="2"/>
              </a:rPr>
              <a:t>Ab 01.01.2020 Zuständigkeit für die Akademisierung der Hebammenausbildung und die Durchführung des Hebammengesetzes (inklusive Praxisanleitung)</a:t>
            </a:r>
          </a:p>
          <a:p>
            <a:pPr algn="just">
              <a:buFont typeface="Wingdings" panose="05000000000000000000" pitchFamily="2" charset="2"/>
              <a:buChar char="à"/>
            </a:pPr>
            <a:r>
              <a:rPr lang="de-DE" sz="1800" dirty="0" smtClean="0">
                <a:sym typeface="Wingdings" panose="05000000000000000000" pitchFamily="2" charset="2"/>
              </a:rPr>
              <a:t>Ab 01.04.2024 vollständige Aufsicht über die Hebammen im jeweiligen Regierungsbezirk inklusive Tätigkeits- und Fortbildungsgeschehen nach Hebammenberufsordnung</a:t>
            </a:r>
          </a:p>
          <a:p>
            <a:pPr marL="0" indent="0" algn="just">
              <a:buNone/>
            </a:pPr>
            <a:endParaRPr lang="de-DE" sz="1800" dirty="0" smtClean="0">
              <a:sym typeface="Wingdings" panose="05000000000000000000" pitchFamily="2" charset="2"/>
            </a:endParaRPr>
          </a:p>
          <a:p>
            <a:pPr algn="just">
              <a:buFont typeface="Wingdings" panose="05000000000000000000" pitchFamily="2" charset="2"/>
              <a:buChar char="à"/>
            </a:pPr>
            <a:r>
              <a:rPr lang="de-DE" b="1" dirty="0" smtClean="0">
                <a:sym typeface="Wingdings" panose="05000000000000000000" pitchFamily="2" charset="2"/>
              </a:rPr>
              <a:t>Örtliche Zuständigkeit richtet sich nach dem Tätigkeitsort </a:t>
            </a:r>
            <a:br>
              <a:rPr lang="de-DE" b="1" dirty="0" smtClean="0">
                <a:sym typeface="Wingdings" panose="05000000000000000000" pitchFamily="2" charset="2"/>
              </a:rPr>
            </a:br>
            <a:r>
              <a:rPr lang="de-DE" b="1" dirty="0" smtClean="0">
                <a:sym typeface="Wingdings" panose="05000000000000000000" pitchFamily="2" charset="2"/>
              </a:rPr>
              <a:t>(=&gt; Keine zentrale Steuerung über Münster!!!)</a:t>
            </a:r>
            <a:endParaRPr lang="de-DE" b="1" dirty="0">
              <a:sym typeface="Wingdings" panose="05000000000000000000" pitchFamily="2" charset="2"/>
            </a:endParaRP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4</a:t>
            </a:fld>
            <a:endParaRPr lang="de-DE" dirty="0"/>
          </a:p>
        </p:txBody>
      </p:sp>
    </p:spTree>
    <p:extLst>
      <p:ext uri="{BB962C8B-B14F-4D97-AF65-F5344CB8AC3E}">
        <p14:creationId xmlns:p14="http://schemas.microsoft.com/office/powerpoint/2010/main" val="91824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Verwaltungsverfahren</a:t>
            </a:r>
            <a:endParaRPr lang="de-DE" dirty="0"/>
          </a:p>
        </p:txBody>
      </p:sp>
      <p:sp>
        <p:nvSpPr>
          <p:cNvPr id="3" name="Textplatzhalter 2"/>
          <p:cNvSpPr>
            <a:spLocks noGrp="1"/>
          </p:cNvSpPr>
          <p:nvPr>
            <p:ph type="body" sz="quarter" idx="14"/>
          </p:nvPr>
        </p:nvSpPr>
        <p:spPr/>
        <p:txBody>
          <a:bodyPr/>
          <a:lstStyle/>
          <a:p>
            <a:endParaRPr lang="de-DE" dirty="0" smtClean="0"/>
          </a:p>
          <a:p>
            <a:pPr algn="just"/>
            <a:r>
              <a:rPr lang="de-DE" dirty="0" smtClean="0"/>
              <a:t>Umsetzung der neuen Zuständigkeiten insbes. über das Elektronische </a:t>
            </a:r>
            <a:r>
              <a:rPr lang="de-DE" dirty="0"/>
              <a:t>Verfahren zum Nachweis der Tätigkeit und von Fortbildungsstunden </a:t>
            </a:r>
            <a:r>
              <a:rPr lang="de-DE" dirty="0" smtClean="0"/>
              <a:t>für </a:t>
            </a:r>
            <a:r>
              <a:rPr lang="de-DE" dirty="0"/>
              <a:t>Hebammen, Anästhesie- und Operationstechnische </a:t>
            </a:r>
            <a:r>
              <a:rPr lang="de-DE" dirty="0" err="1"/>
              <a:t>Assistent:innen</a:t>
            </a:r>
            <a:r>
              <a:rPr lang="de-DE" dirty="0"/>
              <a:t> sowie </a:t>
            </a:r>
            <a:r>
              <a:rPr lang="de-DE" dirty="0" smtClean="0"/>
              <a:t>Medizinische </a:t>
            </a:r>
            <a:r>
              <a:rPr lang="de-DE" dirty="0" err="1" smtClean="0"/>
              <a:t>Technolog:innen</a:t>
            </a:r>
            <a:r>
              <a:rPr lang="de-DE" dirty="0" smtClean="0"/>
              <a:t>, kurz: </a:t>
            </a:r>
            <a:endParaRPr lang="de-DE" dirty="0"/>
          </a:p>
          <a:p>
            <a:pPr algn="just"/>
            <a:endParaRPr lang="de-DE" dirty="0" smtClean="0"/>
          </a:p>
          <a:p>
            <a:pPr marL="0" indent="0" algn="ctr">
              <a:buNone/>
            </a:pPr>
            <a:r>
              <a:rPr lang="de-DE" dirty="0" smtClean="0"/>
              <a:t>= </a:t>
            </a:r>
            <a:r>
              <a:rPr lang="de-DE" b="1" u="sng" dirty="0" smtClean="0"/>
              <a:t>„</a:t>
            </a:r>
            <a:r>
              <a:rPr lang="de-DE" b="1" u="sng" dirty="0" err="1" smtClean="0"/>
              <a:t>eNÜG</a:t>
            </a:r>
            <a:r>
              <a:rPr lang="de-DE" b="1" u="sng" dirty="0" smtClean="0"/>
              <a:t>-Fachverfahren </a:t>
            </a:r>
            <a:r>
              <a:rPr lang="de-DE" b="1" u="sng" dirty="0"/>
              <a:t>für </a:t>
            </a:r>
            <a:r>
              <a:rPr lang="de-DE" b="1" u="sng" dirty="0" smtClean="0"/>
              <a:t>Gesundheitsfachberufe“</a:t>
            </a:r>
          </a:p>
          <a:p>
            <a:pPr>
              <a:buFont typeface="Wingdings" panose="05000000000000000000" pitchFamily="2" charset="2"/>
              <a:buChar char="à"/>
            </a:pPr>
            <a:endParaRPr lang="de-DE" dirty="0" smtClean="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Informationsschreiben vom 02. April 2024</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5</a:t>
            </a:fld>
            <a:endParaRPr lang="de-DE" dirty="0"/>
          </a:p>
        </p:txBody>
      </p:sp>
    </p:spTree>
    <p:extLst>
      <p:ext uri="{BB962C8B-B14F-4D97-AF65-F5344CB8AC3E}">
        <p14:creationId xmlns:p14="http://schemas.microsoft.com/office/powerpoint/2010/main" val="24742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Registrierung (1)</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2000" dirty="0"/>
          </a:p>
          <a:p>
            <a:r>
              <a:rPr lang="de-DE" sz="1800" dirty="0" smtClean="0"/>
              <a:t>Link </a:t>
            </a:r>
            <a:r>
              <a:rPr lang="de-DE" sz="1800" dirty="0"/>
              <a:t>zur Website: </a:t>
            </a:r>
            <a:r>
              <a:rPr lang="de-DE" sz="1800" dirty="0" smtClean="0"/>
              <a:t/>
            </a:r>
            <a:br>
              <a:rPr lang="de-DE" sz="1800" dirty="0" smtClean="0"/>
            </a:br>
            <a:r>
              <a:rPr lang="de-DE" sz="1800" dirty="0" smtClean="0">
                <a:hlinkClick r:id="rId3"/>
              </a:rPr>
              <a:t>https</a:t>
            </a:r>
            <a:r>
              <a:rPr lang="de-DE" sz="1800" dirty="0">
                <a:hlinkClick r:id="rId3"/>
              </a:rPr>
              <a:t>://</a:t>
            </a:r>
            <a:r>
              <a:rPr lang="de-DE" sz="1800" dirty="0" smtClean="0">
                <a:hlinkClick r:id="rId3"/>
              </a:rPr>
              <a:t>dpa.nrw.de</a:t>
            </a:r>
            <a:br>
              <a:rPr lang="de-DE" sz="1800" dirty="0" smtClean="0">
                <a:hlinkClick r:id="rId3"/>
              </a:rPr>
            </a:br>
            <a:r>
              <a:rPr lang="de-DE" sz="1800" dirty="0" smtClean="0">
                <a:hlinkClick r:id="rId3"/>
              </a:rPr>
              <a:t>/lip/authenticate.do</a:t>
            </a:r>
            <a:endParaRPr lang="de-DE" sz="1800" dirty="0" smtClean="0"/>
          </a:p>
          <a:p>
            <a:endParaRPr lang="de-DE" sz="1800" dirty="0"/>
          </a:p>
          <a:p>
            <a:r>
              <a:rPr lang="de-DE" sz="1800" dirty="0" smtClean="0"/>
              <a:t>Bei </a:t>
            </a:r>
            <a:r>
              <a:rPr lang="de-DE" sz="1800" dirty="0"/>
              <a:t>vorhandenem Account:</a:t>
            </a:r>
            <a:br>
              <a:rPr lang="de-DE" sz="1800" dirty="0"/>
            </a:br>
            <a:r>
              <a:rPr lang="de-DE" sz="1800" dirty="0"/>
              <a:t>„Anmelden“ </a:t>
            </a:r>
            <a:br>
              <a:rPr lang="de-DE" sz="1800" dirty="0"/>
            </a:br>
            <a:r>
              <a:rPr lang="de-DE" sz="1800" dirty="0"/>
              <a:t>(„Passwort- und </a:t>
            </a:r>
            <a:r>
              <a:rPr lang="de-DE" sz="1800" dirty="0" smtClean="0"/>
              <a:t>Benutzername-Vergessen-Funktion“)</a:t>
            </a:r>
          </a:p>
          <a:p>
            <a:endParaRPr lang="de-DE" sz="1800" dirty="0"/>
          </a:p>
          <a:p>
            <a:r>
              <a:rPr lang="de-DE" sz="1800" dirty="0" smtClean="0"/>
              <a:t>Bei </a:t>
            </a:r>
            <a:r>
              <a:rPr lang="de-DE" sz="1800" dirty="0"/>
              <a:t>erstmaliger Anmeldung:</a:t>
            </a:r>
            <a:br>
              <a:rPr lang="de-DE" sz="1800" dirty="0"/>
            </a:br>
            <a:r>
              <a:rPr lang="de-DE" sz="1800" dirty="0"/>
              <a:t>„Registrieren“ </a:t>
            </a:r>
          </a:p>
          <a:p>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6</a:t>
            </a:fld>
            <a:endParaRPr lang="de-DE" dirty="0"/>
          </a:p>
        </p:txBody>
      </p:sp>
      <p:pic>
        <p:nvPicPr>
          <p:cNvPr id="8" name="Bildplatzhalter 7"/>
          <p:cNvPicPr>
            <a:picLocks noGrp="1"/>
          </p:cNvPicPr>
          <p:nvPr>
            <p:ph type="pic" sz="quarter" idx="4294967295"/>
          </p:nvPr>
        </p:nvPicPr>
        <p:blipFill rotWithShape="1">
          <a:blip r:embed="rId4">
            <a:extLst>
              <a:ext uri="{28A0092B-C50C-407E-A947-70E740481C1C}">
                <a14:useLocalDpi xmlns:a14="http://schemas.microsoft.com/office/drawing/2010/main" val="0"/>
              </a:ext>
            </a:extLst>
          </a:blip>
          <a:srcRect l="-14776" t="-6910" b="-21686"/>
          <a:stretch/>
        </p:blipFill>
        <p:spPr>
          <a:xfrm>
            <a:off x="4572000" y="1374775"/>
            <a:ext cx="4316400" cy="4852800"/>
          </a:xfrm>
          <a:prstGeom prst="rect">
            <a:avLst/>
          </a:prstGeom>
          <a:ln>
            <a:noFill/>
          </a:ln>
        </p:spPr>
      </p:pic>
      <p:sp>
        <p:nvSpPr>
          <p:cNvPr id="10" name="Ellipse 9"/>
          <p:cNvSpPr/>
          <p:nvPr/>
        </p:nvSpPr>
        <p:spPr>
          <a:xfrm>
            <a:off x="6660232" y="5121188"/>
            <a:ext cx="684076" cy="360039"/>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p:cNvCxnSpPr/>
          <p:nvPr/>
        </p:nvCxnSpPr>
        <p:spPr>
          <a:xfrm>
            <a:off x="4553998" y="1521268"/>
            <a:ext cx="12979" cy="439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9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Registrierung (2)</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r>
              <a:rPr lang="de-DE" sz="1800" dirty="0" smtClean="0"/>
              <a:t>„Angaben </a:t>
            </a:r>
            <a:r>
              <a:rPr lang="de-DE" sz="1800" dirty="0"/>
              <a:t>zur Person“</a:t>
            </a:r>
            <a:br>
              <a:rPr lang="de-DE" sz="1800" dirty="0"/>
            </a:br>
            <a:r>
              <a:rPr lang="de-DE" sz="1800" dirty="0"/>
              <a:t>= Daten der Person, die den </a:t>
            </a:r>
            <a:r>
              <a:rPr lang="de-DE" sz="1800" dirty="0" smtClean="0"/>
              <a:t/>
            </a:r>
            <a:br>
              <a:rPr lang="de-DE" sz="1800" dirty="0" smtClean="0"/>
            </a:br>
            <a:r>
              <a:rPr lang="de-DE" sz="1800" dirty="0" err="1" smtClean="0"/>
              <a:t>eNÜG</a:t>
            </a:r>
            <a:r>
              <a:rPr lang="de-DE" sz="1800" dirty="0" smtClean="0"/>
              <a:t>-Account </a:t>
            </a:r>
            <a:r>
              <a:rPr lang="de-DE" sz="1800" dirty="0"/>
              <a:t>betreut </a:t>
            </a:r>
            <a:r>
              <a:rPr lang="de-DE" sz="1800" dirty="0" smtClean="0"/>
              <a:t/>
            </a:r>
            <a:br>
              <a:rPr lang="de-DE" sz="1800" dirty="0" smtClean="0"/>
            </a:br>
            <a:r>
              <a:rPr lang="de-DE" sz="1800" dirty="0" smtClean="0"/>
              <a:t>(</a:t>
            </a:r>
            <a:r>
              <a:rPr lang="de-DE" sz="1800" dirty="0"/>
              <a:t>AG, Sekretariat o. ä</a:t>
            </a:r>
            <a:r>
              <a:rPr lang="de-DE" sz="1800" dirty="0" smtClean="0"/>
              <a:t>.)</a:t>
            </a:r>
          </a:p>
          <a:p>
            <a:endParaRPr lang="de-DE" sz="1800" dirty="0"/>
          </a:p>
          <a:p>
            <a:r>
              <a:rPr lang="de-DE" sz="1800" dirty="0" smtClean="0"/>
              <a:t>„</a:t>
            </a:r>
            <a:r>
              <a:rPr lang="de-DE" sz="1800" dirty="0"/>
              <a:t>Angaben zum </a:t>
            </a:r>
            <a:r>
              <a:rPr lang="de-DE" sz="1800" dirty="0" smtClean="0"/>
              <a:t>Anstellungsverhältnis</a:t>
            </a:r>
            <a:r>
              <a:rPr lang="de-DE" sz="1800" dirty="0"/>
              <a:t>“ </a:t>
            </a:r>
          </a:p>
          <a:p>
            <a:pPr lvl="1">
              <a:spcBef>
                <a:spcPts val="0"/>
              </a:spcBef>
              <a:buFont typeface="Symbol" panose="05050102010706020507" pitchFamily="18" charset="2"/>
              <a:buChar char="-"/>
            </a:pPr>
            <a:r>
              <a:rPr lang="de-DE" sz="1600" dirty="0"/>
              <a:t>Art der Registrierung als </a:t>
            </a:r>
            <a:r>
              <a:rPr lang="de-DE" sz="1600" dirty="0" smtClean="0"/>
              <a:t/>
            </a:r>
            <a:br>
              <a:rPr lang="de-DE" sz="1600" dirty="0" smtClean="0"/>
            </a:br>
            <a:r>
              <a:rPr lang="de-DE" sz="1600" dirty="0" smtClean="0"/>
              <a:t>Einrichtung </a:t>
            </a:r>
            <a:r>
              <a:rPr lang="de-DE" sz="1600" dirty="0"/>
              <a:t>oder </a:t>
            </a:r>
            <a:r>
              <a:rPr lang="de-DE" sz="1600" dirty="0" smtClean="0"/>
              <a:t>Freiberufler </a:t>
            </a:r>
          </a:p>
          <a:p>
            <a:pPr lvl="1">
              <a:spcBef>
                <a:spcPts val="0"/>
              </a:spcBef>
              <a:buFont typeface="Symbol" panose="05050102010706020507" pitchFamily="18" charset="2"/>
              <a:buChar char="-"/>
            </a:pPr>
            <a:r>
              <a:rPr lang="de-DE" sz="1600" dirty="0" smtClean="0"/>
              <a:t>Bei Anstellung </a:t>
            </a:r>
            <a:r>
              <a:rPr lang="de-DE" sz="1600" u="sng" dirty="0" smtClean="0"/>
              <a:t>und</a:t>
            </a:r>
            <a:r>
              <a:rPr lang="de-DE" sz="1600" dirty="0" smtClean="0"/>
              <a:t> </a:t>
            </a:r>
            <a:br>
              <a:rPr lang="de-DE" sz="1600" dirty="0" smtClean="0"/>
            </a:br>
            <a:r>
              <a:rPr lang="de-DE" sz="1600" dirty="0" smtClean="0"/>
              <a:t>Freiberuflichkeit Wahlrecht </a:t>
            </a:r>
            <a:br>
              <a:rPr lang="de-DE" sz="1600" dirty="0" smtClean="0"/>
            </a:br>
            <a:r>
              <a:rPr lang="de-DE" sz="1600" dirty="0" smtClean="0"/>
              <a:t>(Empfehlung: Freiberufler)</a:t>
            </a:r>
          </a:p>
          <a:p>
            <a:pPr lvl="1">
              <a:spcBef>
                <a:spcPts val="0"/>
              </a:spcBef>
              <a:buFont typeface="Symbol" panose="05050102010706020507" pitchFamily="18" charset="2"/>
              <a:buChar char="-"/>
            </a:pPr>
            <a:r>
              <a:rPr lang="de-DE" sz="1600" dirty="0" smtClean="0"/>
              <a:t>Festlegung </a:t>
            </a:r>
            <a:r>
              <a:rPr lang="de-DE" sz="1600" dirty="0"/>
              <a:t>der weiteren </a:t>
            </a:r>
            <a:r>
              <a:rPr lang="de-DE" sz="1600" dirty="0" smtClean="0"/>
              <a:t>Nutzeroberfläche</a:t>
            </a:r>
          </a:p>
          <a:p>
            <a:pPr lvl="1">
              <a:spcBef>
                <a:spcPts val="0"/>
              </a:spcBef>
              <a:buFont typeface="Symbol" panose="05050102010706020507" pitchFamily="18" charset="2"/>
              <a:buChar char="-"/>
            </a:pPr>
            <a:r>
              <a:rPr lang="de-DE" sz="1600" dirty="0" smtClean="0"/>
              <a:t>Beachte Info-</a:t>
            </a:r>
            <a:r>
              <a:rPr lang="de-DE" sz="1600" dirty="0" err="1" smtClean="0"/>
              <a:t>i‘s</a:t>
            </a:r>
            <a:endParaRPr lang="de-DE" sz="1600" dirty="0" smtClean="0"/>
          </a:p>
          <a:p>
            <a:pPr lvl="1">
              <a:spcBef>
                <a:spcPts val="0"/>
              </a:spcBef>
              <a:buFont typeface="Symbol" panose="05050102010706020507" pitchFamily="18" charset="2"/>
              <a:buChar char="-"/>
            </a:pPr>
            <a:endParaRPr lang="de-DE" sz="1600" dirty="0"/>
          </a:p>
          <a:p>
            <a:r>
              <a:rPr lang="de-DE" sz="1800" dirty="0" smtClean="0"/>
              <a:t>„</a:t>
            </a:r>
            <a:r>
              <a:rPr lang="de-DE" sz="1800" dirty="0"/>
              <a:t>Registrierung </a:t>
            </a:r>
            <a:r>
              <a:rPr lang="de-DE" sz="1800" dirty="0" smtClean="0"/>
              <a:t>abschließen“ </a:t>
            </a:r>
            <a:endParaRPr lang="de-DE" sz="1800" dirty="0"/>
          </a:p>
          <a:p>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7</a:t>
            </a:fld>
            <a:endParaRPr lang="de-DE" dirty="0"/>
          </a:p>
        </p:txBody>
      </p:sp>
      <p:pic>
        <p:nvPicPr>
          <p:cNvPr id="8" name="Bildplatzhalter 7"/>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28049" t="-3318" r="-18154" b="-6950"/>
          <a:stretch/>
        </p:blipFill>
        <p:spPr>
          <a:xfrm>
            <a:off x="4684092" y="1374775"/>
            <a:ext cx="4316400" cy="4852800"/>
          </a:xfrm>
          <a:prstGeom prst="rect">
            <a:avLst/>
          </a:prstGeom>
          <a:ln>
            <a:noFill/>
          </a:ln>
        </p:spPr>
      </p:pic>
      <p:sp>
        <p:nvSpPr>
          <p:cNvPr id="10" name="Ellipse 9"/>
          <p:cNvSpPr/>
          <p:nvPr/>
        </p:nvSpPr>
        <p:spPr>
          <a:xfrm>
            <a:off x="6975598" y="4401140"/>
            <a:ext cx="360000" cy="28800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5688124" y="3933056"/>
            <a:ext cx="1404156" cy="360039"/>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688124" y="2888941"/>
            <a:ext cx="936104" cy="288032"/>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7092280" y="5589240"/>
            <a:ext cx="972108" cy="360039"/>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57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Registrierung (3)</a:t>
            </a:r>
            <a:endParaRPr lang="de-DE" dirty="0"/>
          </a:p>
        </p:txBody>
      </p:sp>
      <p:sp>
        <p:nvSpPr>
          <p:cNvPr id="11" name="Textplatzhalter 10"/>
          <p:cNvSpPr>
            <a:spLocks noGrp="1"/>
          </p:cNvSpPr>
          <p:nvPr>
            <p:ph type="body" sz="quarter" idx="14"/>
          </p:nvPr>
        </p:nvSpPr>
        <p:spPr>
          <a:xfrm>
            <a:off x="251520" y="1374775"/>
            <a:ext cx="4315457" cy="4852988"/>
          </a:xfrm>
          <a:ln>
            <a:noFill/>
          </a:ln>
        </p:spPr>
        <p:txBody>
          <a:bodyPr/>
          <a:lstStyle/>
          <a:p>
            <a:endParaRPr lang="de-DE" sz="1800" dirty="0" smtClean="0"/>
          </a:p>
          <a:p>
            <a:r>
              <a:rPr lang="de-DE" sz="1800" dirty="0" smtClean="0"/>
              <a:t>E-Mail „</a:t>
            </a:r>
            <a:r>
              <a:rPr lang="de-DE" sz="1800" dirty="0" err="1" smtClean="0"/>
              <a:t>eNÜG</a:t>
            </a:r>
            <a:r>
              <a:rPr lang="de-DE" sz="1800" dirty="0" smtClean="0"/>
              <a:t> </a:t>
            </a:r>
            <a:r>
              <a:rPr lang="de-DE" sz="1800" dirty="0"/>
              <a:t>- Erfolgreiche Anmeldung - Ihre </a:t>
            </a:r>
            <a:r>
              <a:rPr lang="de-DE" sz="1800" dirty="0" smtClean="0"/>
              <a:t>Zugangsdaten“</a:t>
            </a:r>
          </a:p>
          <a:p>
            <a:pPr lvl="1">
              <a:spcBef>
                <a:spcPts val="0"/>
              </a:spcBef>
              <a:buFont typeface="Symbol" panose="05050102010706020507" pitchFamily="18" charset="2"/>
              <a:buChar char="-"/>
            </a:pPr>
            <a:r>
              <a:rPr lang="de-DE" sz="1600" dirty="0" smtClean="0"/>
              <a:t>Spam-Ordner</a:t>
            </a:r>
            <a:r>
              <a:rPr lang="de-DE" sz="1600" dirty="0"/>
              <a:t> </a:t>
            </a:r>
            <a:r>
              <a:rPr lang="de-DE" sz="1600" dirty="0" smtClean="0"/>
              <a:t>überprüfen </a:t>
            </a:r>
          </a:p>
          <a:p>
            <a:pPr lvl="1">
              <a:spcBef>
                <a:spcPts val="0"/>
              </a:spcBef>
              <a:buFont typeface="Symbol" panose="05050102010706020507" pitchFamily="18" charset="2"/>
              <a:buChar char="-"/>
            </a:pPr>
            <a:r>
              <a:rPr lang="de-DE" sz="1600" dirty="0" smtClean="0"/>
              <a:t>Anmeldelink folgen</a:t>
            </a:r>
          </a:p>
          <a:p>
            <a:pPr lvl="1">
              <a:spcBef>
                <a:spcPts val="0"/>
              </a:spcBef>
              <a:buFont typeface="Symbol" panose="05050102010706020507" pitchFamily="18" charset="2"/>
              <a:buChar char="-"/>
            </a:pPr>
            <a:r>
              <a:rPr lang="de-DE" sz="1600" dirty="0" smtClean="0"/>
              <a:t>Zugangsdaten aus </a:t>
            </a:r>
            <a:br>
              <a:rPr lang="de-DE" sz="1600" dirty="0" smtClean="0"/>
            </a:br>
            <a:r>
              <a:rPr lang="de-DE" sz="1600" dirty="0" smtClean="0"/>
              <a:t>der E-Mail eingeben!</a:t>
            </a:r>
            <a:endParaRPr lang="de-DE" sz="1600" dirty="0"/>
          </a:p>
          <a:p>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8</a:t>
            </a:fld>
            <a:endParaRPr lang="de-DE" dirty="0"/>
          </a:p>
        </p:txBody>
      </p:sp>
      <p:pic>
        <p:nvPicPr>
          <p:cNvPr id="8" name="Bildplatzhalter 7"/>
          <p:cNvPicPr>
            <a:picLocks noGrp="1"/>
          </p:cNvPicPr>
          <p:nvPr>
            <p:ph type="pic" sz="quarter" idx="4294967295"/>
          </p:nvPr>
        </p:nvPicPr>
        <p:blipFill rotWithShape="1">
          <a:blip r:embed="rId3" cstate="print">
            <a:extLst>
              <a:ext uri="{28A0092B-C50C-407E-A947-70E740481C1C}">
                <a14:useLocalDpi xmlns:a14="http://schemas.microsoft.com/office/drawing/2010/main" val="0"/>
              </a:ext>
            </a:extLst>
          </a:blip>
          <a:srcRect l="52" t="17583" r="-15857" b="13186"/>
          <a:stretch/>
        </p:blipFill>
        <p:spPr>
          <a:xfrm>
            <a:off x="433387" y="3609020"/>
            <a:ext cx="4133589" cy="2268252"/>
          </a:xfrm>
          <a:prstGeom prst="rect">
            <a:avLst/>
          </a:prstGeom>
          <a:ln>
            <a:noFill/>
          </a:ln>
        </p:spPr>
      </p:pic>
      <p:cxnSp>
        <p:nvCxnSpPr>
          <p:cNvPr id="13" name="Gerader Verbinder 12"/>
          <p:cNvCxnSpPr/>
          <p:nvPr/>
        </p:nvCxnSpPr>
        <p:spPr>
          <a:xfrm>
            <a:off x="4553998"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p:cNvPicPr>
          <p:nvPr/>
        </p:nvPicPr>
        <p:blipFill rotWithShape="1">
          <a:blip r:embed="rId4" cstate="print">
            <a:extLst>
              <a:ext uri="{28A0092B-C50C-407E-A947-70E740481C1C}">
                <a14:useLocalDpi xmlns:a14="http://schemas.microsoft.com/office/drawing/2010/main" val="0"/>
              </a:ext>
            </a:extLst>
          </a:blip>
          <a:srcRect l="-11243" t="-8669" r="1" b="-7525"/>
          <a:stretch/>
        </p:blipFill>
        <p:spPr>
          <a:xfrm>
            <a:off x="4553998" y="1374775"/>
            <a:ext cx="4316400" cy="4852800"/>
          </a:xfrm>
          <a:prstGeom prst="rect">
            <a:avLst/>
          </a:prstGeom>
        </p:spPr>
      </p:pic>
      <p:sp>
        <p:nvSpPr>
          <p:cNvPr id="15" name="Ellipse 14"/>
          <p:cNvSpPr/>
          <p:nvPr/>
        </p:nvSpPr>
        <p:spPr>
          <a:xfrm>
            <a:off x="467544" y="4113108"/>
            <a:ext cx="504056" cy="28800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1619672" y="4293096"/>
            <a:ext cx="1188132" cy="28800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67600" y="5517232"/>
            <a:ext cx="504000" cy="216024"/>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800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eNÜG</a:t>
            </a:r>
            <a:r>
              <a:rPr lang="de-DE" dirty="0" smtClean="0"/>
              <a:t> – Registrierung (4)</a:t>
            </a:r>
            <a:endParaRPr lang="de-DE" dirty="0"/>
          </a:p>
        </p:txBody>
      </p:sp>
      <p:sp>
        <p:nvSpPr>
          <p:cNvPr id="11" name="Textplatzhalter 10"/>
          <p:cNvSpPr>
            <a:spLocks noGrp="1"/>
          </p:cNvSpPr>
          <p:nvPr>
            <p:ph type="body" sz="quarter" idx="14"/>
          </p:nvPr>
        </p:nvSpPr>
        <p:spPr>
          <a:xfrm>
            <a:off x="433388" y="1521268"/>
            <a:ext cx="4133589" cy="4356004"/>
          </a:xfrm>
          <a:ln>
            <a:noFill/>
          </a:ln>
        </p:spPr>
        <p:txBody>
          <a:bodyPr/>
          <a:lstStyle/>
          <a:p>
            <a:endParaRPr lang="de-DE" sz="1800" dirty="0" smtClean="0"/>
          </a:p>
          <a:p>
            <a:pPr marL="0" indent="0">
              <a:buNone/>
            </a:pPr>
            <a:endParaRPr lang="de-DE" sz="1800" dirty="0" smtClean="0"/>
          </a:p>
          <a:p>
            <a:pPr marL="0" indent="0">
              <a:buNone/>
            </a:pPr>
            <a:endParaRPr lang="de-DE" sz="3200" dirty="0" smtClean="0"/>
          </a:p>
          <a:p>
            <a:pPr marL="400050" lvl="1" indent="0">
              <a:buNone/>
            </a:pPr>
            <a:r>
              <a:rPr lang="de-DE" sz="1800" dirty="0" smtClean="0"/>
              <a:t>Einmalig </a:t>
            </a:r>
            <a:br>
              <a:rPr lang="de-DE" sz="1800" dirty="0" smtClean="0"/>
            </a:br>
            <a:r>
              <a:rPr lang="de-DE" sz="1800" dirty="0" smtClean="0"/>
              <a:t>neues </a:t>
            </a:r>
            <a:br>
              <a:rPr lang="de-DE" sz="1800" dirty="0" smtClean="0"/>
            </a:br>
            <a:r>
              <a:rPr lang="de-DE" sz="1800" dirty="0" smtClean="0"/>
              <a:t>Passwort </a:t>
            </a:r>
            <a:br>
              <a:rPr lang="de-DE" sz="1800" dirty="0" smtClean="0"/>
            </a:br>
            <a:r>
              <a:rPr lang="de-DE" sz="1800" dirty="0" smtClean="0"/>
              <a:t>vergeben</a:t>
            </a:r>
            <a:endParaRPr lang="de-DE" sz="1600" dirty="0"/>
          </a:p>
          <a:p>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9</a:t>
            </a:fld>
            <a:endParaRPr lang="de-DE" dirty="0"/>
          </a:p>
        </p:txBody>
      </p:sp>
      <p:cxnSp>
        <p:nvCxnSpPr>
          <p:cNvPr id="13" name="Gerader Verbinder 12"/>
          <p:cNvCxnSpPr/>
          <p:nvPr/>
        </p:nvCxnSpPr>
        <p:spPr>
          <a:xfrm>
            <a:off x="2735796" y="1521268"/>
            <a:ext cx="12979" cy="435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p:cNvPicPr>
          <p:nvPr/>
        </p:nvPicPr>
        <p:blipFill rotWithShape="1">
          <a:blip r:embed="rId3">
            <a:extLst>
              <a:ext uri="{28A0092B-C50C-407E-A947-70E740481C1C}">
                <a14:useLocalDpi xmlns:a14="http://schemas.microsoft.com/office/drawing/2010/main" val="0"/>
              </a:ext>
            </a:extLst>
          </a:blip>
          <a:srcRect t="277" b="277"/>
          <a:stretch/>
        </p:blipFill>
        <p:spPr>
          <a:xfrm>
            <a:off x="3599892" y="1521269"/>
            <a:ext cx="4752528" cy="4356004"/>
          </a:xfrm>
          <a:prstGeom prst="rect">
            <a:avLst/>
          </a:prstGeom>
        </p:spPr>
      </p:pic>
      <p:sp>
        <p:nvSpPr>
          <p:cNvPr id="5" name="Ellipse 4"/>
          <p:cNvSpPr/>
          <p:nvPr/>
        </p:nvSpPr>
        <p:spPr>
          <a:xfrm>
            <a:off x="3743908" y="4113076"/>
            <a:ext cx="1152128" cy="1296144"/>
          </a:xfrm>
          <a:prstGeom prst="ellipse">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6869384" y="5409220"/>
            <a:ext cx="864097" cy="468052"/>
          </a:xfrm>
          <a:prstGeom prst="ellipse">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05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elfolie">
  <a:themeElements>
    <a:clrScheme name="BRMS">
      <a:dk1>
        <a:srgbClr val="000000"/>
      </a:dk1>
      <a:lt1>
        <a:srgbClr val="FFFFFF"/>
      </a:lt1>
      <a:dk2>
        <a:srgbClr val="000000"/>
      </a:dk2>
      <a:lt2>
        <a:srgbClr val="FFFFFF"/>
      </a:lt2>
      <a:accent1>
        <a:srgbClr val="E2001A"/>
      </a:accent1>
      <a:accent2>
        <a:srgbClr val="019036"/>
      </a:accent2>
      <a:accent3>
        <a:srgbClr val="F29400"/>
      </a:accent3>
      <a:accent4>
        <a:srgbClr val="003064"/>
      </a:accent4>
      <a:accent5>
        <a:srgbClr val="9C0A7D"/>
      </a:accent5>
      <a:accent6>
        <a:srgbClr val="ABACAE"/>
      </a:accent6>
      <a:hlink>
        <a:srgbClr val="333399"/>
      </a:hlink>
      <a:folHlink>
        <a:srgbClr val="7030A0"/>
      </a:folHlink>
    </a:clrScheme>
    <a:fontScheme name="BRMS Arial">
      <a:majorFont>
        <a:latin typeface="Arial Bold"/>
        <a:ea typeface="ヒラギノ角ゴ ProN W6"/>
        <a:cs typeface=""/>
      </a:majorFont>
      <a:minorFont>
        <a:latin typeface="Arial"/>
        <a:ea typeface="ヒラギノ角ゴ ProN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elfolie">
  <a:themeElements>
    <a:clrScheme name="BRMS">
      <a:dk1>
        <a:srgbClr val="000000"/>
      </a:dk1>
      <a:lt1>
        <a:srgbClr val="FFFFFF"/>
      </a:lt1>
      <a:dk2>
        <a:srgbClr val="000000"/>
      </a:dk2>
      <a:lt2>
        <a:srgbClr val="FFFFFF"/>
      </a:lt2>
      <a:accent1>
        <a:srgbClr val="E2001A"/>
      </a:accent1>
      <a:accent2>
        <a:srgbClr val="019036"/>
      </a:accent2>
      <a:accent3>
        <a:srgbClr val="F29400"/>
      </a:accent3>
      <a:accent4>
        <a:srgbClr val="003064"/>
      </a:accent4>
      <a:accent5>
        <a:srgbClr val="9C0A7D"/>
      </a:accent5>
      <a:accent6>
        <a:srgbClr val="ABACAE"/>
      </a:accent6>
      <a:hlink>
        <a:srgbClr val="333399"/>
      </a:hlink>
      <a:folHlink>
        <a:srgbClr val="7030A0"/>
      </a:folHlink>
    </a:clrScheme>
    <a:fontScheme name="BRMS Arial">
      <a:majorFont>
        <a:latin typeface="Arial Bold"/>
        <a:ea typeface="ヒラギノ角ゴ ProN W6"/>
        <a:cs typeface=""/>
      </a:majorFont>
      <a:minorFont>
        <a:latin typeface="Arial"/>
        <a:ea typeface="ヒラギノ角ゴ ProN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054C84BBC08204AB520AB6767359948" ma:contentTypeVersion="2" ma:contentTypeDescription="Ein neues Dokument erstellen." ma:contentTypeScope="" ma:versionID="1d5925dd118380693fc29e99f1193b5d">
  <xsd:schema xmlns:xsd="http://www.w3.org/2001/XMLSchema" xmlns:xs="http://www.w3.org/2001/XMLSchema" xmlns:p="http://schemas.microsoft.com/office/2006/metadata/properties" xmlns:ns2="0b6f8fa7-6242-491c-a8ac-76dece0dbb83" targetNamespace="http://schemas.microsoft.com/office/2006/metadata/properties" ma:root="true" ma:fieldsID="e437b94818ca692c93fba26945944eb5" ns2:_="">
    <xsd:import namespace="0b6f8fa7-6242-491c-a8ac-76dece0dbb8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f8fa7-6242-491c-a8ac-76dece0dbb8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D8191-9C59-4DEE-94BA-11A02E34B33D}">
  <ds:schemaRefs>
    <ds:schemaRef ds:uri="http://purl.org/dc/terms/"/>
    <ds:schemaRef ds:uri="http://www.w3.org/XML/1998/namespace"/>
    <ds:schemaRef ds:uri="http://schemas.microsoft.com/office/2006/documentManagement/types"/>
    <ds:schemaRef ds:uri="http://purl.org/dc/dcmitype/"/>
    <ds:schemaRef ds:uri="http://purl.org/dc/elements/1.1/"/>
    <ds:schemaRef ds:uri="e0a28fe5-2e6e-40a3-be69-55ab1a214f1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E58CB3D-7FD4-44EE-8A46-510E5C436570}">
  <ds:schemaRefs>
    <ds:schemaRef ds:uri="http://schemas.microsoft.com/sharepoint/v3/contenttype/forms"/>
  </ds:schemaRefs>
</ds:datastoreItem>
</file>

<file path=customXml/itemProps3.xml><?xml version="1.0" encoding="utf-8"?>
<ds:datastoreItem xmlns:ds="http://schemas.openxmlformats.org/officeDocument/2006/customXml" ds:itemID="{44DA1D30-4912-4D73-A753-3A007F8E3CEF}"/>
</file>

<file path=docProps/app.xml><?xml version="1.0" encoding="utf-8"?>
<Properties xmlns="http://schemas.openxmlformats.org/officeDocument/2006/extended-properties" xmlns:vt="http://schemas.openxmlformats.org/officeDocument/2006/docPropsVTypes">
  <Template/>
  <TotalTime>0</TotalTime>
  <Words>2716</Words>
  <Application>Microsoft Office PowerPoint</Application>
  <PresentationFormat>Bildschirmpräsentation (4:3)</PresentationFormat>
  <Paragraphs>455</Paragraphs>
  <Slides>38</Slides>
  <Notes>36</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38</vt:i4>
      </vt:variant>
    </vt:vector>
  </HeadingPairs>
  <TitlesOfParts>
    <vt:vector size="50" baseType="lpstr">
      <vt:lpstr>Arial</vt:lpstr>
      <vt:lpstr>Arial Bold</vt:lpstr>
      <vt:lpstr>Calibri</vt:lpstr>
      <vt:lpstr>Courier New</vt:lpstr>
      <vt:lpstr>Gill Sans</vt:lpstr>
      <vt:lpstr>Symbol</vt:lpstr>
      <vt:lpstr>Times New Roman</vt:lpstr>
      <vt:lpstr>Wingdings</vt:lpstr>
      <vt:lpstr>ヒラギノ角ゴ ProN W3</vt:lpstr>
      <vt:lpstr>ヒラギノ角ゴ ProN W6</vt:lpstr>
      <vt:lpstr>Titelfolie</vt:lpstr>
      <vt:lpstr>1_Titelfolie</vt:lpstr>
      <vt:lpstr>PowerPoint-Präsentation</vt:lpstr>
      <vt:lpstr>Inhaltsverzeichnis</vt:lpstr>
      <vt:lpstr>Gesetzliche Grundlagen</vt:lpstr>
      <vt:lpstr>Zuständigkeit</vt:lpstr>
      <vt:lpstr>Verwaltungsverfahren</vt:lpstr>
      <vt:lpstr>eNÜG – Registrierung (1)</vt:lpstr>
      <vt:lpstr>eNÜG – Registrierung (2)</vt:lpstr>
      <vt:lpstr>eNÜG – Registrierung (3)</vt:lpstr>
      <vt:lpstr>eNÜG – Registrierung (4)</vt:lpstr>
      <vt:lpstr>eNÜG – Startseite / Stammdaten</vt:lpstr>
      <vt:lpstr>eNÜG – Angaben zum Arbeitsverhältnis</vt:lpstr>
      <vt:lpstr>eNÜG – Angaben zur Person (1)</vt:lpstr>
      <vt:lpstr>eNÜG – Angaben zur Person (2)</vt:lpstr>
      <vt:lpstr>eNÜG – Angaben zum Beruf</vt:lpstr>
      <vt:lpstr>eNÜG – Angaben zur Praxisanleitung (1) </vt:lpstr>
      <vt:lpstr>eNÜG – Angaben zur Praxisanleitung (2)</vt:lpstr>
      <vt:lpstr>eNÜG – Angaben zur Praxisanleitung (3)</vt:lpstr>
      <vt:lpstr>eNÜG – Freigabe von Daten</vt:lpstr>
      <vt:lpstr>eNÜG – Personendatensatz entfernen</vt:lpstr>
      <vt:lpstr>eNÜG – Tätigkeitsanzeigen (1)</vt:lpstr>
      <vt:lpstr>eNÜG – Tätigkeitsanzeigen (2)</vt:lpstr>
      <vt:lpstr>eNÜG – Tätigkeitsanzeigen (3)</vt:lpstr>
      <vt:lpstr>eNÜG – Tätigkeitsanzeigen (4)</vt:lpstr>
      <vt:lpstr>eNÜG – Tätigkeitsanzeigen (5)</vt:lpstr>
      <vt:lpstr>eNÜG – Berufliche Fortbildungen (1)</vt:lpstr>
      <vt:lpstr>eNÜG – Berufliche Fortbildungen (2)</vt:lpstr>
      <vt:lpstr>eNÜG – Berufliche Fortbildungen (3)</vt:lpstr>
      <vt:lpstr>eNÜG – Pädagogische Fortbildungen (1)</vt:lpstr>
      <vt:lpstr>eNÜG – Pädagogische Fortbildungen (2)</vt:lpstr>
      <vt:lpstr>Fortbildungsveranstaltungen (1)</vt:lpstr>
      <vt:lpstr>Fortbildungsveranstaltungen (2)</vt:lpstr>
      <vt:lpstr>Fortbildungsveranstaltungen (3)</vt:lpstr>
      <vt:lpstr>Fortbildungsveranstaltungen (4)</vt:lpstr>
      <vt:lpstr>Rechtsfolgen bei Verstoß</vt:lpstr>
      <vt:lpstr>Fragen / Anregungen / Kritik ?</vt:lpstr>
      <vt:lpstr>Kontakt</vt:lpstr>
      <vt:lpstr>Stichwortverzeichnis</vt:lpstr>
      <vt:lpstr>PowerPoint-Präsentation</vt:lpstr>
    </vt:vector>
  </TitlesOfParts>
  <Company>Bezirksregierung Münster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seeln</dc:creator>
  <cp:lastModifiedBy>Mohnen, Patricia</cp:lastModifiedBy>
  <cp:revision>433</cp:revision>
  <dcterms:created xsi:type="dcterms:W3CDTF">2011-01-13T14:01:31Z</dcterms:created>
  <dcterms:modified xsi:type="dcterms:W3CDTF">2025-01-29T11:20:34Z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0x010100C054C84BBC08204AB520AB6767359948</vt:lpwstr>
  </property>
</Properties>
</file>